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1"/>
  </p:notesMasterIdLst>
  <p:handoutMasterIdLst>
    <p:handoutMasterId r:id="rId52"/>
  </p:handoutMasterIdLst>
  <p:sldIdLst>
    <p:sldId id="285" r:id="rId2"/>
    <p:sldId id="298" r:id="rId3"/>
    <p:sldId id="299" r:id="rId4"/>
    <p:sldId id="300" r:id="rId5"/>
    <p:sldId id="301" r:id="rId6"/>
    <p:sldId id="302" r:id="rId7"/>
    <p:sldId id="303" r:id="rId8"/>
    <p:sldId id="304" r:id="rId9"/>
    <p:sldId id="305" r:id="rId10"/>
    <p:sldId id="306" r:id="rId11"/>
    <p:sldId id="256" r:id="rId12"/>
    <p:sldId id="260" r:id="rId13"/>
    <p:sldId id="261" r:id="rId14"/>
    <p:sldId id="262" r:id="rId15"/>
    <p:sldId id="263" r:id="rId16"/>
    <p:sldId id="264" r:id="rId17"/>
    <p:sldId id="265" r:id="rId18"/>
    <p:sldId id="267" r:id="rId19"/>
    <p:sldId id="266" r:id="rId20"/>
    <p:sldId id="268" r:id="rId21"/>
    <p:sldId id="269" r:id="rId22"/>
    <p:sldId id="270" r:id="rId23"/>
    <p:sldId id="271" r:id="rId24"/>
    <p:sldId id="272" r:id="rId25"/>
    <p:sldId id="273" r:id="rId26"/>
    <p:sldId id="286" r:id="rId27"/>
    <p:sldId id="287" r:id="rId28"/>
    <p:sldId id="288" r:id="rId29"/>
    <p:sldId id="289" r:id="rId30"/>
    <p:sldId id="290" r:id="rId31"/>
    <p:sldId id="291" r:id="rId32"/>
    <p:sldId id="274" r:id="rId33"/>
    <p:sldId id="275" r:id="rId34"/>
    <p:sldId id="276" r:id="rId35"/>
    <p:sldId id="277" r:id="rId36"/>
    <p:sldId id="278" r:id="rId37"/>
    <p:sldId id="279" r:id="rId38"/>
    <p:sldId id="280" r:id="rId39"/>
    <p:sldId id="281" r:id="rId40"/>
    <p:sldId id="297" r:id="rId41"/>
    <p:sldId id="292" r:id="rId42"/>
    <p:sldId id="293" r:id="rId43"/>
    <p:sldId id="294" r:id="rId44"/>
    <p:sldId id="295" r:id="rId45"/>
    <p:sldId id="296" r:id="rId46"/>
    <p:sldId id="282" r:id="rId47"/>
    <p:sldId id="283" r:id="rId48"/>
    <p:sldId id="307" r:id="rId49"/>
    <p:sldId id="284" r:id="rId50"/>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imes New Roman" pitchFamily="18" charset="0"/>
        <a:ea typeface="黑体" pitchFamily="49"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黑体" pitchFamily="49"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黑体" pitchFamily="49"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黑体" pitchFamily="49"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黑体" pitchFamily="49" charset="-122"/>
        <a:cs typeface="+mn-cs"/>
      </a:defRPr>
    </a:lvl5pPr>
    <a:lvl6pPr marL="2286000" algn="l" defTabSz="914400" rtl="0" eaLnBrk="1" latinLnBrk="0" hangingPunct="1">
      <a:defRPr kumimoji="1" sz="2400" kern="1200">
        <a:solidFill>
          <a:schemeClr val="tx1"/>
        </a:solidFill>
        <a:latin typeface="Times New Roman" pitchFamily="18" charset="0"/>
        <a:ea typeface="黑体" pitchFamily="49" charset="-122"/>
        <a:cs typeface="+mn-cs"/>
      </a:defRPr>
    </a:lvl6pPr>
    <a:lvl7pPr marL="2743200" algn="l" defTabSz="914400" rtl="0" eaLnBrk="1" latinLnBrk="0" hangingPunct="1">
      <a:defRPr kumimoji="1" sz="2400" kern="1200">
        <a:solidFill>
          <a:schemeClr val="tx1"/>
        </a:solidFill>
        <a:latin typeface="Times New Roman" pitchFamily="18" charset="0"/>
        <a:ea typeface="黑体" pitchFamily="49" charset="-122"/>
        <a:cs typeface="+mn-cs"/>
      </a:defRPr>
    </a:lvl7pPr>
    <a:lvl8pPr marL="3200400" algn="l" defTabSz="914400" rtl="0" eaLnBrk="1" latinLnBrk="0" hangingPunct="1">
      <a:defRPr kumimoji="1" sz="2400" kern="1200">
        <a:solidFill>
          <a:schemeClr val="tx1"/>
        </a:solidFill>
        <a:latin typeface="Times New Roman" pitchFamily="18" charset="0"/>
        <a:ea typeface="黑体" pitchFamily="49" charset="-122"/>
        <a:cs typeface="+mn-cs"/>
      </a:defRPr>
    </a:lvl8pPr>
    <a:lvl9pPr marL="3657600" algn="l" defTabSz="914400" rtl="0" eaLnBrk="1" latinLnBrk="0" hangingPunct="1">
      <a:defRPr kumimoji="1" sz="2400" kern="1200">
        <a:solidFill>
          <a:schemeClr val="tx1"/>
        </a:solidFill>
        <a:latin typeface="Times New Roman" pitchFamily="18" charset="0"/>
        <a:ea typeface="黑体"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4646" autoAdjust="0"/>
  </p:normalViewPr>
  <p:slideViewPr>
    <p:cSldViewPr>
      <p:cViewPr varScale="1">
        <p:scale>
          <a:sx n="68" d="100"/>
          <a:sy n="68" d="100"/>
        </p:scale>
        <p:origin x="144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3" d="100"/>
          <a:sy n="53" d="100"/>
        </p:scale>
        <p:origin x="-1842" y="-96"/>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34.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emf"/><Relationship Id="rId1" Type="http://schemas.openxmlformats.org/officeDocument/2006/relationships/image" Target="../media/image64.wmf"/><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image" Target="../media/image70.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image" Target="../media/image72.emf"/><Relationship Id="rId4" Type="http://schemas.openxmlformats.org/officeDocument/2006/relationships/image" Target="../media/image7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emf"/><Relationship Id="rId1" Type="http://schemas.openxmlformats.org/officeDocument/2006/relationships/image" Target="../media/image8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 Id="rId4" Type="http://schemas.openxmlformats.org/officeDocument/2006/relationships/image" Target="../media/image40.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image" Target="../media/image93.wmf"/><Relationship Id="rId4" Type="http://schemas.openxmlformats.org/officeDocument/2006/relationships/image" Target="../media/image96.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99.wmf"/><Relationship Id="rId7" Type="http://schemas.openxmlformats.org/officeDocument/2006/relationships/image" Target="../media/image103.wmf"/><Relationship Id="rId2" Type="http://schemas.openxmlformats.org/officeDocument/2006/relationships/image" Target="../media/image98.wmf"/><Relationship Id="rId1" Type="http://schemas.openxmlformats.org/officeDocument/2006/relationships/image" Target="../media/image97.wmf"/><Relationship Id="rId6" Type="http://schemas.openxmlformats.org/officeDocument/2006/relationships/image" Target="../media/image102.wmf"/><Relationship Id="rId5" Type="http://schemas.openxmlformats.org/officeDocument/2006/relationships/image" Target="../media/image101.wmf"/><Relationship Id="rId4" Type="http://schemas.openxmlformats.org/officeDocument/2006/relationships/image" Target="../media/image100.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 Id="rId4" Type="http://schemas.openxmlformats.org/officeDocument/2006/relationships/image" Target="../media/image107.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image" Target="../media/image111.emf"/><Relationship Id="rId5" Type="http://schemas.openxmlformats.org/officeDocument/2006/relationships/image" Target="../media/image115.emf"/><Relationship Id="rId4" Type="http://schemas.openxmlformats.org/officeDocument/2006/relationships/image" Target="../media/image114.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emf"/><Relationship Id="rId1" Type="http://schemas.openxmlformats.org/officeDocument/2006/relationships/image" Target="../media/image116.emf"/><Relationship Id="rId6" Type="http://schemas.openxmlformats.org/officeDocument/2006/relationships/image" Target="../media/image121.wmf"/><Relationship Id="rId5" Type="http://schemas.openxmlformats.org/officeDocument/2006/relationships/image" Target="../media/image120.emf"/><Relationship Id="rId4" Type="http://schemas.openxmlformats.org/officeDocument/2006/relationships/image" Target="../media/image119.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 Id="rId6" Type="http://schemas.openxmlformats.org/officeDocument/2006/relationships/image" Target="../media/image127.wmf"/><Relationship Id="rId5" Type="http://schemas.openxmlformats.org/officeDocument/2006/relationships/image" Target="../media/image126.wmf"/><Relationship Id="rId4" Type="http://schemas.openxmlformats.org/officeDocument/2006/relationships/image" Target="../media/image125.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135.wmf"/><Relationship Id="rId3" Type="http://schemas.openxmlformats.org/officeDocument/2006/relationships/image" Target="../media/image130.wmf"/><Relationship Id="rId7" Type="http://schemas.openxmlformats.org/officeDocument/2006/relationships/image" Target="../media/image134.wmf"/><Relationship Id="rId2" Type="http://schemas.openxmlformats.org/officeDocument/2006/relationships/image" Target="../media/image129.wmf"/><Relationship Id="rId1" Type="http://schemas.openxmlformats.org/officeDocument/2006/relationships/image" Target="../media/image128.wmf"/><Relationship Id="rId6" Type="http://schemas.openxmlformats.org/officeDocument/2006/relationships/image" Target="../media/image133.wmf"/><Relationship Id="rId5" Type="http://schemas.openxmlformats.org/officeDocument/2006/relationships/image" Target="../media/image132.wmf"/><Relationship Id="rId4" Type="http://schemas.openxmlformats.org/officeDocument/2006/relationships/image" Target="../media/image131.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37.wmf"/><Relationship Id="rId1" Type="http://schemas.openxmlformats.org/officeDocument/2006/relationships/image" Target="../media/image13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image" Target="../media/image41.emf"/><Relationship Id="rId4" Type="http://schemas.openxmlformats.org/officeDocument/2006/relationships/image" Target="../media/image44.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48.e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image" Target="../media/image149.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image" Target="../media/image45.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image" Target="../media/image48.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 Id="rId4" Type="http://schemas.openxmlformats.org/officeDocument/2006/relationships/image" Target="../media/image5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image" Target="../media/image59.emf"/><Relationship Id="rId5" Type="http://schemas.openxmlformats.org/officeDocument/2006/relationships/image" Target="../media/image63.emf"/><Relationship Id="rId4" Type="http://schemas.openxmlformats.org/officeDocument/2006/relationships/image" Target="../media/image6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宋体" pitchFamily="2" charset="-122"/>
              </a:defRPr>
            </a:lvl1pPr>
          </a:lstStyle>
          <a:p>
            <a:pPr>
              <a:defRPr/>
            </a:pPr>
            <a:endParaRPr lang="en-US" altLang="zh-CN"/>
          </a:p>
        </p:txBody>
      </p:sp>
      <p:sp>
        <p:nvSpPr>
          <p:cNvPr id="6656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宋体" pitchFamily="2" charset="-122"/>
              </a:defRPr>
            </a:lvl1pPr>
          </a:lstStyle>
          <a:p>
            <a:pPr>
              <a:defRPr/>
            </a:pPr>
            <a:endParaRPr lang="en-US" altLang="zh-CN"/>
          </a:p>
        </p:txBody>
      </p:sp>
      <p:sp>
        <p:nvSpPr>
          <p:cNvPr id="6656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宋体" pitchFamily="2" charset="-122"/>
              </a:defRPr>
            </a:lvl1pPr>
          </a:lstStyle>
          <a:p>
            <a:pPr>
              <a:defRPr/>
            </a:pPr>
            <a:endParaRPr lang="en-US" altLang="zh-CN"/>
          </a:p>
        </p:txBody>
      </p:sp>
      <p:sp>
        <p:nvSpPr>
          <p:cNvPr id="6656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宋体" pitchFamily="2" charset="-122"/>
              </a:defRPr>
            </a:lvl1pPr>
          </a:lstStyle>
          <a:p>
            <a:pPr>
              <a:defRPr/>
            </a:pPr>
            <a:fld id="{55239AA0-EBB7-4120-90B0-27FC88022406}" type="slidenum">
              <a:rPr lang="en-US" altLang="zh-CN"/>
              <a:pPr>
                <a:defRPr/>
              </a:pPr>
              <a:t>‹#›</a:t>
            </a:fld>
            <a:endParaRPr lang="en-US" altLang="zh-CN"/>
          </a:p>
        </p:txBody>
      </p:sp>
    </p:spTree>
    <p:extLst>
      <p:ext uri="{BB962C8B-B14F-4D97-AF65-F5344CB8AC3E}">
        <p14:creationId xmlns:p14="http://schemas.microsoft.com/office/powerpoint/2010/main" val="20878361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宋体" pitchFamily="2" charset="-122"/>
              </a:defRPr>
            </a:lvl1pPr>
          </a:lstStyle>
          <a:p>
            <a:pPr>
              <a:defRPr/>
            </a:pPr>
            <a:endParaRPr lang="en-US" altLang="zh-CN"/>
          </a:p>
        </p:txBody>
      </p:sp>
      <p:sp>
        <p:nvSpPr>
          <p:cNvPr id="327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宋体" pitchFamily="2" charset="-122"/>
              </a:defRPr>
            </a:lvl1pPr>
          </a:lstStyle>
          <a:p>
            <a:pPr>
              <a:defRPr/>
            </a:pPr>
            <a:endParaRPr lang="en-US" altLang="zh-CN"/>
          </a:p>
        </p:txBody>
      </p:sp>
      <p:sp>
        <p:nvSpPr>
          <p:cNvPr id="4608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27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宋体" pitchFamily="2" charset="-122"/>
              </a:defRPr>
            </a:lvl1pPr>
          </a:lstStyle>
          <a:p>
            <a:pPr>
              <a:defRPr/>
            </a:pPr>
            <a:endParaRPr lang="en-US" altLang="zh-CN"/>
          </a:p>
        </p:txBody>
      </p:sp>
      <p:sp>
        <p:nvSpPr>
          <p:cNvPr id="327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宋体" pitchFamily="2" charset="-122"/>
              </a:defRPr>
            </a:lvl1pPr>
          </a:lstStyle>
          <a:p>
            <a:pPr>
              <a:defRPr/>
            </a:pPr>
            <a:fld id="{CF93DBEB-3E41-4C23-BE8C-CC2BB89EAED1}" type="slidenum">
              <a:rPr lang="en-US" altLang="zh-CN"/>
              <a:pPr>
                <a:defRPr/>
              </a:pPr>
              <a:t>‹#›</a:t>
            </a:fld>
            <a:endParaRPr lang="en-US" altLang="zh-CN"/>
          </a:p>
        </p:txBody>
      </p:sp>
    </p:spTree>
    <p:extLst>
      <p:ext uri="{BB962C8B-B14F-4D97-AF65-F5344CB8AC3E}">
        <p14:creationId xmlns:p14="http://schemas.microsoft.com/office/powerpoint/2010/main" val="19464387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黑体" pitchFamily="49" charset="-122"/>
              </a:defRPr>
            </a:lvl1pPr>
            <a:lvl2pPr marL="742950" indent="-285750" eaLnBrk="0" hangingPunct="0">
              <a:defRPr kumimoji="1" sz="2400">
                <a:solidFill>
                  <a:schemeClr val="tx1"/>
                </a:solidFill>
                <a:latin typeface="Times New Roman" pitchFamily="18" charset="0"/>
                <a:ea typeface="黑体" pitchFamily="49" charset="-122"/>
              </a:defRPr>
            </a:lvl2pPr>
            <a:lvl3pPr marL="1143000" indent="-228600" eaLnBrk="0" hangingPunct="0">
              <a:defRPr kumimoji="1" sz="2400">
                <a:solidFill>
                  <a:schemeClr val="tx1"/>
                </a:solidFill>
                <a:latin typeface="Times New Roman" pitchFamily="18" charset="0"/>
                <a:ea typeface="黑体" pitchFamily="49" charset="-122"/>
              </a:defRPr>
            </a:lvl3pPr>
            <a:lvl4pPr marL="1600200" indent="-228600" eaLnBrk="0" hangingPunct="0">
              <a:defRPr kumimoji="1" sz="2400">
                <a:solidFill>
                  <a:schemeClr val="tx1"/>
                </a:solidFill>
                <a:latin typeface="Times New Roman" pitchFamily="18" charset="0"/>
                <a:ea typeface="黑体" pitchFamily="49" charset="-122"/>
              </a:defRPr>
            </a:lvl4pPr>
            <a:lvl5pPr marL="2057400" indent="-228600" eaLnBrk="0" hangingPunct="0">
              <a:defRPr kumimoji="1" sz="2400">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49" charset="-122"/>
              </a:defRPr>
            </a:lvl9pPr>
          </a:lstStyle>
          <a:p>
            <a:pPr eaLnBrk="1" hangingPunct="1"/>
            <a:fld id="{602F82A8-6DA9-4E6E-8153-955917FACA2E}" type="slidenum">
              <a:rPr lang="en-US" altLang="zh-CN" sz="1200" smtClean="0">
                <a:ea typeface="宋体" pitchFamily="2" charset="-122"/>
              </a:rPr>
              <a:pPr eaLnBrk="1" hangingPunct="1"/>
              <a:t>40</a:t>
            </a:fld>
            <a:endParaRPr lang="en-US" altLang="zh-CN" sz="1200" smtClean="0">
              <a:ea typeface="宋体"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7FFF7DA-0550-4A17-A9A6-46922C2CBC56}" type="slidenum">
              <a:rPr lang="en-US" altLang="zh-CN" smtClean="0"/>
              <a:pPr>
                <a:defRPr/>
              </a:pPr>
              <a:t>‹#›</a:t>
            </a:fld>
            <a:r>
              <a:rPr lang="en-US" altLang="zh-CN" dirty="0" smtClean="0"/>
              <a:t>/48</a:t>
            </a:r>
            <a:endParaRPr lang="en-US" altLang="zh-CN" dirty="0"/>
          </a:p>
        </p:txBody>
      </p:sp>
    </p:spTree>
    <p:extLst>
      <p:ext uri="{BB962C8B-B14F-4D97-AF65-F5344CB8AC3E}">
        <p14:creationId xmlns:p14="http://schemas.microsoft.com/office/powerpoint/2010/main" val="3709683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FA77DC3-A250-4EC5-A44E-56198FAA5F45}" type="slidenum">
              <a:rPr lang="en-US" altLang="zh-CN" smtClean="0"/>
              <a:pPr>
                <a:defRPr/>
              </a:pPr>
              <a:t>‹#›</a:t>
            </a:fld>
            <a:r>
              <a:rPr lang="en-US" altLang="zh-CN" dirty="0" smtClean="0"/>
              <a:t>/48</a:t>
            </a:r>
            <a:endParaRPr lang="en-US" altLang="zh-CN" dirty="0"/>
          </a:p>
        </p:txBody>
      </p:sp>
    </p:spTree>
    <p:extLst>
      <p:ext uri="{BB962C8B-B14F-4D97-AF65-F5344CB8AC3E}">
        <p14:creationId xmlns:p14="http://schemas.microsoft.com/office/powerpoint/2010/main" val="550625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ECF17C2-C292-4B6A-B8BD-3158D23E2F84}" type="slidenum">
              <a:rPr lang="en-US" altLang="zh-CN" smtClean="0"/>
              <a:pPr>
                <a:defRPr/>
              </a:pPr>
              <a:t>‹#›</a:t>
            </a:fld>
            <a:r>
              <a:rPr lang="en-US" altLang="zh-CN" dirty="0" smtClean="0"/>
              <a:t>/48</a:t>
            </a:r>
            <a:endParaRPr lang="en-US" altLang="zh-CN" dirty="0"/>
          </a:p>
        </p:txBody>
      </p:sp>
    </p:spTree>
    <p:extLst>
      <p:ext uri="{BB962C8B-B14F-4D97-AF65-F5344CB8AC3E}">
        <p14:creationId xmlns:p14="http://schemas.microsoft.com/office/powerpoint/2010/main" val="1794687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9812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41148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p:txBody>
          <a:bodyPr/>
          <a:lstStyle>
            <a:lvl1pPr>
              <a:defRPr/>
            </a:lvl1pPr>
          </a:lstStyle>
          <a:p>
            <a:pPr>
              <a:defRPr/>
            </a:pPr>
            <a:endParaRPr lang="en-US" altLang="zh-CN"/>
          </a:p>
        </p:txBody>
      </p:sp>
      <p:sp>
        <p:nvSpPr>
          <p:cNvPr id="7" name="页脚占位符 6"/>
          <p:cNvSpPr>
            <a:spLocks noGrp="1"/>
          </p:cNvSpPr>
          <p:nvPr>
            <p:ph type="ftr" sz="quarter" idx="11"/>
          </p:nvPr>
        </p:nvSpPr>
        <p:spPr/>
        <p:txBody>
          <a:bodyPr/>
          <a:lstStyle>
            <a:lvl1pPr>
              <a:defRPr/>
            </a:lvl1pPr>
          </a:lstStyle>
          <a:p>
            <a:pPr>
              <a:defRPr/>
            </a:pPr>
            <a:endParaRPr lang="en-US" altLang="zh-CN"/>
          </a:p>
        </p:txBody>
      </p:sp>
      <p:sp>
        <p:nvSpPr>
          <p:cNvPr id="8" name="灯片编号占位符 7"/>
          <p:cNvSpPr>
            <a:spLocks noGrp="1"/>
          </p:cNvSpPr>
          <p:nvPr>
            <p:ph type="sldNum" sz="quarter" idx="12"/>
          </p:nvPr>
        </p:nvSpPr>
        <p:spPr>
          <a:xfrm>
            <a:off x="7061200" y="6334125"/>
            <a:ext cx="1905000" cy="371475"/>
          </a:xfrm>
        </p:spPr>
        <p:txBody>
          <a:bodyPr/>
          <a:lstStyle>
            <a:lvl1pPr>
              <a:defRPr/>
            </a:lvl1pPr>
          </a:lstStyle>
          <a:p>
            <a:pPr>
              <a:defRPr/>
            </a:pPr>
            <a:fld id="{6049CB7E-D9FC-49D7-B2BC-5C5ACA1578AA}" type="slidenum">
              <a:rPr lang="en-US" altLang="zh-CN"/>
              <a:pPr>
                <a:defRPr/>
              </a:pPr>
              <a:t>‹#›</a:t>
            </a:fld>
            <a:r>
              <a:rPr lang="en-US" altLang="zh-CN"/>
              <a:t>/71</a:t>
            </a:r>
          </a:p>
        </p:txBody>
      </p:sp>
    </p:spTree>
    <p:extLst>
      <p:ext uri="{BB962C8B-B14F-4D97-AF65-F5344CB8AC3E}">
        <p14:creationId xmlns:p14="http://schemas.microsoft.com/office/powerpoint/2010/main" val="1022458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DAA0BC6-BD52-48FE-A349-4D1E86F8B1E2}" type="slidenum">
              <a:rPr lang="en-US" altLang="zh-CN" smtClean="0"/>
              <a:pPr>
                <a:defRPr/>
              </a:pPr>
              <a:t>‹#›</a:t>
            </a:fld>
            <a:r>
              <a:rPr lang="en-US" altLang="zh-CN" dirty="0" smtClean="0"/>
              <a:t>/48</a:t>
            </a:r>
            <a:endParaRPr lang="en-US" altLang="zh-CN" dirty="0"/>
          </a:p>
        </p:txBody>
      </p:sp>
    </p:spTree>
    <p:extLst>
      <p:ext uri="{BB962C8B-B14F-4D97-AF65-F5344CB8AC3E}">
        <p14:creationId xmlns:p14="http://schemas.microsoft.com/office/powerpoint/2010/main" val="3166144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582674B-D5AD-443D-A162-6B8F08E19DD5}" type="slidenum">
              <a:rPr lang="en-US" altLang="zh-CN" smtClean="0"/>
              <a:pPr>
                <a:defRPr/>
              </a:pPr>
              <a:t>‹#›</a:t>
            </a:fld>
            <a:r>
              <a:rPr lang="en-US" altLang="zh-CN" dirty="0" smtClean="0"/>
              <a:t>/48</a:t>
            </a:r>
            <a:endParaRPr lang="en-US" altLang="zh-CN" dirty="0"/>
          </a:p>
        </p:txBody>
      </p:sp>
    </p:spTree>
    <p:extLst>
      <p:ext uri="{BB962C8B-B14F-4D97-AF65-F5344CB8AC3E}">
        <p14:creationId xmlns:p14="http://schemas.microsoft.com/office/powerpoint/2010/main" val="2127433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41E563A-D193-4B3D-A591-456E152F9C39}" type="slidenum">
              <a:rPr lang="en-US" altLang="zh-CN" smtClean="0"/>
              <a:pPr>
                <a:defRPr/>
              </a:pPr>
              <a:t>‹#›</a:t>
            </a:fld>
            <a:r>
              <a:rPr lang="en-US" altLang="zh-CN" dirty="0" smtClean="0"/>
              <a:t>/48</a:t>
            </a:r>
            <a:endParaRPr lang="en-US" altLang="zh-CN" dirty="0"/>
          </a:p>
        </p:txBody>
      </p:sp>
    </p:spTree>
    <p:extLst>
      <p:ext uri="{BB962C8B-B14F-4D97-AF65-F5344CB8AC3E}">
        <p14:creationId xmlns:p14="http://schemas.microsoft.com/office/powerpoint/2010/main" val="403345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6DE6F0B6-B755-464F-BB1A-34EB710795B8}" type="slidenum">
              <a:rPr lang="en-US" altLang="zh-CN" smtClean="0"/>
              <a:pPr>
                <a:defRPr/>
              </a:pPr>
              <a:t>‹#›</a:t>
            </a:fld>
            <a:r>
              <a:rPr lang="en-US" altLang="zh-CN" dirty="0" smtClean="0"/>
              <a:t>/48</a:t>
            </a:r>
            <a:endParaRPr lang="en-US" altLang="zh-CN" dirty="0"/>
          </a:p>
        </p:txBody>
      </p:sp>
    </p:spTree>
    <p:extLst>
      <p:ext uri="{BB962C8B-B14F-4D97-AF65-F5344CB8AC3E}">
        <p14:creationId xmlns:p14="http://schemas.microsoft.com/office/powerpoint/2010/main" val="2721574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99D9D633-D44F-488C-B69E-418ABD243702}" type="slidenum">
              <a:rPr lang="en-US" altLang="zh-CN" smtClean="0"/>
              <a:pPr>
                <a:defRPr/>
              </a:pPr>
              <a:t>‹#›</a:t>
            </a:fld>
            <a:r>
              <a:rPr lang="en-US" altLang="zh-CN" dirty="0" smtClean="0"/>
              <a:t>/48</a:t>
            </a:r>
            <a:endParaRPr lang="en-US" altLang="zh-CN" dirty="0"/>
          </a:p>
        </p:txBody>
      </p:sp>
    </p:spTree>
    <p:extLst>
      <p:ext uri="{BB962C8B-B14F-4D97-AF65-F5344CB8AC3E}">
        <p14:creationId xmlns:p14="http://schemas.microsoft.com/office/powerpoint/2010/main" val="3255665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A0615D7D-8F82-414E-8AB1-8C3B0C59AA8E}" type="slidenum">
              <a:rPr lang="en-US" altLang="zh-CN" smtClean="0"/>
              <a:pPr>
                <a:defRPr/>
              </a:pPr>
              <a:t>‹#›</a:t>
            </a:fld>
            <a:r>
              <a:rPr lang="en-US" altLang="zh-CN" dirty="0" smtClean="0"/>
              <a:t>/48</a:t>
            </a:r>
            <a:endParaRPr lang="en-US" altLang="zh-CN" dirty="0"/>
          </a:p>
        </p:txBody>
      </p:sp>
    </p:spTree>
    <p:extLst>
      <p:ext uri="{BB962C8B-B14F-4D97-AF65-F5344CB8AC3E}">
        <p14:creationId xmlns:p14="http://schemas.microsoft.com/office/powerpoint/2010/main" val="3453003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3A2BA290-706B-439D-9553-E38F58595BDF}" type="slidenum">
              <a:rPr lang="en-US" altLang="zh-CN" smtClean="0"/>
              <a:pPr>
                <a:defRPr/>
              </a:pPr>
              <a:t>‹#›</a:t>
            </a:fld>
            <a:r>
              <a:rPr lang="en-US" altLang="zh-CN" dirty="0" smtClean="0"/>
              <a:t>/48</a:t>
            </a:r>
            <a:endParaRPr lang="en-US" altLang="zh-CN" dirty="0"/>
          </a:p>
        </p:txBody>
      </p:sp>
    </p:spTree>
    <p:extLst>
      <p:ext uri="{BB962C8B-B14F-4D97-AF65-F5344CB8AC3E}">
        <p14:creationId xmlns:p14="http://schemas.microsoft.com/office/powerpoint/2010/main" val="1937038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AE3D485-D734-4B87-94EB-ED28A839290E}" type="slidenum">
              <a:rPr lang="en-US" altLang="zh-CN" smtClean="0"/>
              <a:pPr>
                <a:defRPr/>
              </a:pPr>
              <a:t>‹#›</a:t>
            </a:fld>
            <a:r>
              <a:rPr lang="en-US" altLang="zh-CN" dirty="0" smtClean="0"/>
              <a:t>/48</a:t>
            </a:r>
            <a:endParaRPr lang="en-US" altLang="zh-CN" dirty="0"/>
          </a:p>
        </p:txBody>
      </p:sp>
    </p:spTree>
    <p:extLst>
      <p:ext uri="{BB962C8B-B14F-4D97-AF65-F5344CB8AC3E}">
        <p14:creationId xmlns:p14="http://schemas.microsoft.com/office/powerpoint/2010/main" val="1497195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38BCE62-BFAB-4075-BDC1-E42939AC6C20}" type="slidenum">
              <a:rPr lang="en-US" altLang="zh-CN" smtClean="0"/>
              <a:pPr>
                <a:defRPr/>
              </a:pPr>
              <a:t>‹#›</a:t>
            </a:fld>
            <a:r>
              <a:rPr lang="en-US" altLang="zh-CN" dirty="0" smtClean="0"/>
              <a:t>/48</a:t>
            </a:r>
            <a:endParaRPr lang="en-US" altLang="zh-CN" dirty="0"/>
          </a:p>
        </p:txBody>
      </p:sp>
    </p:spTree>
    <p:extLst>
      <p:ext uri="{BB962C8B-B14F-4D97-AF65-F5344CB8AC3E}">
        <p14:creationId xmlns:p14="http://schemas.microsoft.com/office/powerpoint/2010/main" val="2724383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mn-ea"/>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mn-ea"/>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a:defRPr/>
            </a:pPr>
            <a:fld id="{945EC10C-F1BD-4982-A7DE-D1926CB5A862}" type="slidenum">
              <a:rPr lang="en-US" altLang="zh-CN" smtClean="0"/>
              <a:pPr>
                <a:defRPr/>
              </a:pPr>
              <a:t>‹#›</a:t>
            </a:fld>
            <a:r>
              <a:rPr lang="en-US" altLang="zh-CN" dirty="0" smtClean="0"/>
              <a:t>/48</a:t>
            </a:r>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5.emf"/><Relationship Id="rId5" Type="http://schemas.openxmlformats.org/officeDocument/2006/relationships/oleObject" Target="../embeddings/oleObject2.bin"/><Relationship Id="rId4" Type="http://schemas.openxmlformats.org/officeDocument/2006/relationships/image" Target="../media/image34.emf"/></Relationships>
</file>

<file path=ppt/slides/_rels/slide13.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8.emf"/><Relationship Id="rId11" Type="http://schemas.openxmlformats.org/officeDocument/2006/relationships/slide" Target="slide23.xml"/><Relationship Id="rId5" Type="http://schemas.openxmlformats.org/officeDocument/2006/relationships/oleObject" Target="../embeddings/oleObject5.bin"/><Relationship Id="rId10" Type="http://schemas.openxmlformats.org/officeDocument/2006/relationships/image" Target="../media/image40.emf"/><Relationship Id="rId4" Type="http://schemas.openxmlformats.org/officeDocument/2006/relationships/image" Target="../media/image37.emf"/><Relationship Id="rId9" Type="http://schemas.openxmlformats.org/officeDocument/2006/relationships/oleObject" Target="../embeddings/oleObject7.bin"/></Relationships>
</file>

<file path=ppt/slides/_rels/slide14.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2.emf"/><Relationship Id="rId11" Type="http://schemas.openxmlformats.org/officeDocument/2006/relationships/slide" Target="slide25.xml"/><Relationship Id="rId5" Type="http://schemas.openxmlformats.org/officeDocument/2006/relationships/oleObject" Target="../embeddings/oleObject9.bin"/><Relationship Id="rId10" Type="http://schemas.openxmlformats.org/officeDocument/2006/relationships/image" Target="../media/image44.emf"/><Relationship Id="rId4" Type="http://schemas.openxmlformats.org/officeDocument/2006/relationships/image" Target="../media/image41.emf"/><Relationship Id="rId9" Type="http://schemas.openxmlformats.org/officeDocument/2006/relationships/oleObject" Target="../embeddings/oleObject11.bin"/></Relationships>
</file>

<file path=ppt/slides/_rels/slide15.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6.emf"/><Relationship Id="rId5" Type="http://schemas.openxmlformats.org/officeDocument/2006/relationships/oleObject" Target="../embeddings/oleObject13.bin"/><Relationship Id="rId4" Type="http://schemas.openxmlformats.org/officeDocument/2006/relationships/image" Target="../media/image45.emf"/></Relationships>
</file>

<file path=ppt/slides/_rels/slide16.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9.emf"/><Relationship Id="rId5" Type="http://schemas.openxmlformats.org/officeDocument/2006/relationships/oleObject" Target="../embeddings/oleObject16.bin"/><Relationship Id="rId4" Type="http://schemas.openxmlformats.org/officeDocument/2006/relationships/image" Target="../media/image48.emf"/></Relationships>
</file>

<file path=ppt/slides/_rels/slide17.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slide" Target="slide22.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52.wmf"/><Relationship Id="rId11" Type="http://schemas.openxmlformats.org/officeDocument/2006/relationships/slide" Target="slide21.xml"/><Relationship Id="rId5" Type="http://schemas.openxmlformats.org/officeDocument/2006/relationships/oleObject" Target="../embeddings/oleObject19.bin"/><Relationship Id="rId10" Type="http://schemas.openxmlformats.org/officeDocument/2006/relationships/image" Target="../media/image54.emf"/><Relationship Id="rId4" Type="http://schemas.openxmlformats.org/officeDocument/2006/relationships/image" Target="../media/image51.wmf"/><Relationship Id="rId9" Type="http://schemas.openxmlformats.org/officeDocument/2006/relationships/oleObject" Target="../embeddings/oleObject21.bin"/></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2.bin"/><Relationship Id="rId7" Type="http://schemas.openxmlformats.org/officeDocument/2006/relationships/slide" Target="slide21.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56.wmf"/><Relationship Id="rId5" Type="http://schemas.openxmlformats.org/officeDocument/2006/relationships/oleObject" Target="../embeddings/oleObject23.bin"/><Relationship Id="rId4" Type="http://schemas.openxmlformats.org/officeDocument/2006/relationships/image" Target="../media/image55.emf"/></Relationships>
</file>

<file path=ppt/slides/_rels/slide19.xml.rels><?xml version="1.0" encoding="UTF-8" standalone="yes"?>
<Relationships xmlns="http://schemas.openxmlformats.org/package/2006/relationships"><Relationship Id="rId2" Type="http://schemas.openxmlformats.org/officeDocument/2006/relationships/slide" Target="slide2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58.wmf"/><Relationship Id="rId5" Type="http://schemas.openxmlformats.org/officeDocument/2006/relationships/oleObject" Target="../embeddings/oleObject25.bin"/><Relationship Id="rId4" Type="http://schemas.openxmlformats.org/officeDocument/2006/relationships/image" Target="../media/image57.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63.emf"/><Relationship Id="rId3" Type="http://schemas.openxmlformats.org/officeDocument/2006/relationships/slide" Target="slide18.xml"/><Relationship Id="rId7" Type="http://schemas.openxmlformats.org/officeDocument/2006/relationships/image" Target="../media/image60.emf"/><Relationship Id="rId12"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7.bin"/><Relationship Id="rId11" Type="http://schemas.openxmlformats.org/officeDocument/2006/relationships/image" Target="../media/image62.emf"/><Relationship Id="rId5" Type="http://schemas.openxmlformats.org/officeDocument/2006/relationships/image" Target="../media/image59.e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61.emf"/><Relationship Id="rId14" Type="http://schemas.openxmlformats.org/officeDocument/2006/relationships/slide" Target="slide17.xml"/></Relationships>
</file>

<file path=ppt/slides/_rels/slide22.xml.rels><?xml version="1.0" encoding="UTF-8" standalone="yes"?>
<Relationships xmlns="http://schemas.openxmlformats.org/package/2006/relationships"><Relationship Id="rId8" Type="http://schemas.openxmlformats.org/officeDocument/2006/relationships/image" Target="../media/image66.wmf"/><Relationship Id="rId13" Type="http://schemas.openxmlformats.org/officeDocument/2006/relationships/image" Target="../media/image68.emf"/><Relationship Id="rId3" Type="http://schemas.openxmlformats.org/officeDocument/2006/relationships/oleObject" Target="../embeddings/oleObject31.bin"/><Relationship Id="rId7" Type="http://schemas.openxmlformats.org/officeDocument/2006/relationships/oleObject" Target="../embeddings/oleObject33.bin"/><Relationship Id="rId12"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65.emf"/><Relationship Id="rId11" Type="http://schemas.openxmlformats.org/officeDocument/2006/relationships/slide" Target="slide17.xml"/><Relationship Id="rId5" Type="http://schemas.openxmlformats.org/officeDocument/2006/relationships/oleObject" Target="../embeddings/oleObject32.bin"/><Relationship Id="rId15" Type="http://schemas.openxmlformats.org/officeDocument/2006/relationships/image" Target="../media/image69.emf"/><Relationship Id="rId10" Type="http://schemas.openxmlformats.org/officeDocument/2006/relationships/image" Target="../media/image67.wmf"/><Relationship Id="rId4" Type="http://schemas.openxmlformats.org/officeDocument/2006/relationships/image" Target="../media/image64.wmf"/><Relationship Id="rId9" Type="http://schemas.openxmlformats.org/officeDocument/2006/relationships/oleObject" Target="../embeddings/oleObject34.bin"/><Relationship Id="rId14" Type="http://schemas.openxmlformats.org/officeDocument/2006/relationships/oleObject" Target="../embeddings/oleObject36.bin"/></Relationships>
</file>

<file path=ppt/slides/_rels/slide23.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7.bin"/><Relationship Id="rId7" Type="http://schemas.openxmlformats.org/officeDocument/2006/relationships/slide" Target="slide19.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71.emf"/><Relationship Id="rId5" Type="http://schemas.openxmlformats.org/officeDocument/2006/relationships/oleObject" Target="../embeddings/oleObject38.bin"/><Relationship Id="rId4" Type="http://schemas.openxmlformats.org/officeDocument/2006/relationships/image" Target="../media/image70.emf"/></Relationships>
</file>

<file path=ppt/slides/_rels/slide25.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oleObject" Target="../embeddings/oleObject39.bin"/><Relationship Id="rId7"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73.emf"/><Relationship Id="rId11" Type="http://schemas.openxmlformats.org/officeDocument/2006/relationships/image" Target="../media/image75.emf"/><Relationship Id="rId5" Type="http://schemas.openxmlformats.org/officeDocument/2006/relationships/oleObject" Target="../embeddings/oleObject40.bin"/><Relationship Id="rId10" Type="http://schemas.openxmlformats.org/officeDocument/2006/relationships/oleObject" Target="../embeddings/oleObject42.bin"/><Relationship Id="rId4" Type="http://schemas.openxmlformats.org/officeDocument/2006/relationships/image" Target="../media/image72.emf"/><Relationship Id="rId9" Type="http://schemas.openxmlformats.org/officeDocument/2006/relationships/slide" Target="slide14.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76.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77.wmf"/></Relationships>
</file>

<file path=ppt/slides/_rels/slide28.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oleObject" Target="../embeddings/oleObject45.bin"/><Relationship Id="rId7"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79.wmf"/><Relationship Id="rId5" Type="http://schemas.openxmlformats.org/officeDocument/2006/relationships/oleObject" Target="../embeddings/oleObject46.bin"/><Relationship Id="rId4" Type="http://schemas.openxmlformats.org/officeDocument/2006/relationships/image" Target="../media/image78.wmf"/></Relationships>
</file>

<file path=ppt/slides/_rels/slide29.x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oleObject" Target="../embeddings/oleObject48.bin"/><Relationship Id="rId7"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82.wmf"/><Relationship Id="rId5" Type="http://schemas.openxmlformats.org/officeDocument/2006/relationships/oleObject" Target="../embeddings/oleObject49.bin"/><Relationship Id="rId4" Type="http://schemas.openxmlformats.org/officeDocument/2006/relationships/image" Target="../media/image81.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85.wmf"/><Relationship Id="rId5" Type="http://schemas.openxmlformats.org/officeDocument/2006/relationships/oleObject" Target="../embeddings/oleObject52.bin"/><Relationship Id="rId4" Type="http://schemas.openxmlformats.org/officeDocument/2006/relationships/image" Target="../media/image84.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87.wmf"/><Relationship Id="rId5" Type="http://schemas.openxmlformats.org/officeDocument/2006/relationships/oleObject" Target="../embeddings/oleObject54.bin"/><Relationship Id="rId4" Type="http://schemas.openxmlformats.org/officeDocument/2006/relationships/image" Target="../media/image86.wmf"/></Relationships>
</file>

<file path=ppt/slides/_rels/slide32.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oleObject" Target="../embeddings/oleObject55.bin"/><Relationship Id="rId7"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89.emf"/><Relationship Id="rId5" Type="http://schemas.openxmlformats.org/officeDocument/2006/relationships/oleObject" Target="../embeddings/oleObject56.bin"/><Relationship Id="rId4" Type="http://schemas.openxmlformats.org/officeDocument/2006/relationships/image" Target="../media/image88.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92.wmf"/><Relationship Id="rId5" Type="http://schemas.openxmlformats.org/officeDocument/2006/relationships/oleObject" Target="../embeddings/oleObject59.bin"/><Relationship Id="rId4" Type="http://schemas.openxmlformats.org/officeDocument/2006/relationships/image" Target="../media/image91.wmf"/></Relationships>
</file>

<file path=ppt/slides/_rels/slide34.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oleObject" Target="../embeddings/oleObject60.bin"/><Relationship Id="rId7"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94.emf"/><Relationship Id="rId5" Type="http://schemas.openxmlformats.org/officeDocument/2006/relationships/oleObject" Target="../embeddings/oleObject61.bin"/><Relationship Id="rId10" Type="http://schemas.openxmlformats.org/officeDocument/2006/relationships/image" Target="../media/image96.wmf"/><Relationship Id="rId4" Type="http://schemas.openxmlformats.org/officeDocument/2006/relationships/image" Target="../media/image93.wmf"/><Relationship Id="rId9" Type="http://schemas.openxmlformats.org/officeDocument/2006/relationships/oleObject" Target="../embeddings/oleObject63.bin"/></Relationships>
</file>

<file path=ppt/slides/_rels/slide35.xml.rels><?xml version="1.0" encoding="UTF-8" standalone="yes"?>
<Relationships xmlns="http://schemas.openxmlformats.org/package/2006/relationships"><Relationship Id="rId8" Type="http://schemas.openxmlformats.org/officeDocument/2006/relationships/image" Target="../media/image99.wmf"/><Relationship Id="rId13" Type="http://schemas.openxmlformats.org/officeDocument/2006/relationships/oleObject" Target="../embeddings/oleObject69.bin"/><Relationship Id="rId3" Type="http://schemas.openxmlformats.org/officeDocument/2006/relationships/oleObject" Target="../embeddings/oleObject64.bin"/><Relationship Id="rId7" Type="http://schemas.openxmlformats.org/officeDocument/2006/relationships/oleObject" Target="../embeddings/oleObject66.bin"/><Relationship Id="rId12" Type="http://schemas.openxmlformats.org/officeDocument/2006/relationships/image" Target="../media/image101.wmf"/><Relationship Id="rId2" Type="http://schemas.openxmlformats.org/officeDocument/2006/relationships/slideLayout" Target="../slideLayouts/slideLayout2.xml"/><Relationship Id="rId16" Type="http://schemas.openxmlformats.org/officeDocument/2006/relationships/image" Target="../media/image103.wmf"/><Relationship Id="rId1" Type="http://schemas.openxmlformats.org/officeDocument/2006/relationships/vmlDrawing" Target="../drawings/vmlDrawing22.vml"/><Relationship Id="rId6" Type="http://schemas.openxmlformats.org/officeDocument/2006/relationships/image" Target="../media/image98.wmf"/><Relationship Id="rId11" Type="http://schemas.openxmlformats.org/officeDocument/2006/relationships/oleObject" Target="../embeddings/oleObject68.bin"/><Relationship Id="rId5" Type="http://schemas.openxmlformats.org/officeDocument/2006/relationships/oleObject" Target="../embeddings/oleObject65.bin"/><Relationship Id="rId15" Type="http://schemas.openxmlformats.org/officeDocument/2006/relationships/oleObject" Target="../embeddings/oleObject70.bin"/><Relationship Id="rId10" Type="http://schemas.openxmlformats.org/officeDocument/2006/relationships/image" Target="../media/image100.wmf"/><Relationship Id="rId4" Type="http://schemas.openxmlformats.org/officeDocument/2006/relationships/image" Target="../media/image97.wmf"/><Relationship Id="rId9" Type="http://schemas.openxmlformats.org/officeDocument/2006/relationships/oleObject" Target="../embeddings/oleObject67.bin"/><Relationship Id="rId14" Type="http://schemas.openxmlformats.org/officeDocument/2006/relationships/image" Target="../media/image102.wmf"/></Relationships>
</file>

<file path=ppt/slides/_rels/slide36.xml.rels><?xml version="1.0" encoding="UTF-8" standalone="yes"?>
<Relationships xmlns="http://schemas.openxmlformats.org/package/2006/relationships"><Relationship Id="rId8" Type="http://schemas.openxmlformats.org/officeDocument/2006/relationships/image" Target="../media/image106.wmf"/><Relationship Id="rId3" Type="http://schemas.openxmlformats.org/officeDocument/2006/relationships/oleObject" Target="../embeddings/oleObject71.bin"/><Relationship Id="rId7"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05.wmf"/><Relationship Id="rId5" Type="http://schemas.openxmlformats.org/officeDocument/2006/relationships/oleObject" Target="../embeddings/oleObject72.bin"/><Relationship Id="rId10" Type="http://schemas.openxmlformats.org/officeDocument/2006/relationships/image" Target="../media/image107.wmf"/><Relationship Id="rId4" Type="http://schemas.openxmlformats.org/officeDocument/2006/relationships/image" Target="../media/image104.wmf"/><Relationship Id="rId9" Type="http://schemas.openxmlformats.org/officeDocument/2006/relationships/oleObject" Target="../embeddings/oleObject74.bin"/></Relationships>
</file>

<file path=ppt/slides/_rels/slide37.x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oleObject" Target="../embeddings/oleObject75.bin"/><Relationship Id="rId7"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109.wmf"/><Relationship Id="rId5" Type="http://schemas.openxmlformats.org/officeDocument/2006/relationships/oleObject" Target="../embeddings/oleObject76.bin"/><Relationship Id="rId4" Type="http://schemas.openxmlformats.org/officeDocument/2006/relationships/image" Target="../media/image108.wmf"/></Relationships>
</file>

<file path=ppt/slides/_rels/slide38.xml.rels><?xml version="1.0" encoding="UTF-8" standalone="yes"?>
<Relationships xmlns="http://schemas.openxmlformats.org/package/2006/relationships"><Relationship Id="rId8" Type="http://schemas.openxmlformats.org/officeDocument/2006/relationships/image" Target="../media/image113.emf"/><Relationship Id="rId3" Type="http://schemas.openxmlformats.org/officeDocument/2006/relationships/oleObject" Target="../embeddings/oleObject78.bin"/><Relationship Id="rId7" Type="http://schemas.openxmlformats.org/officeDocument/2006/relationships/oleObject" Target="../embeddings/oleObject80.bin"/><Relationship Id="rId12" Type="http://schemas.openxmlformats.org/officeDocument/2006/relationships/image" Target="../media/image115.e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12.emf"/><Relationship Id="rId11" Type="http://schemas.openxmlformats.org/officeDocument/2006/relationships/oleObject" Target="../embeddings/oleObject82.bin"/><Relationship Id="rId5" Type="http://schemas.openxmlformats.org/officeDocument/2006/relationships/oleObject" Target="../embeddings/oleObject79.bin"/><Relationship Id="rId10" Type="http://schemas.openxmlformats.org/officeDocument/2006/relationships/image" Target="../media/image114.emf"/><Relationship Id="rId4" Type="http://schemas.openxmlformats.org/officeDocument/2006/relationships/image" Target="../media/image111.emf"/><Relationship Id="rId9" Type="http://schemas.openxmlformats.org/officeDocument/2006/relationships/oleObject" Target="../embeddings/oleObject81.bin"/></Relationships>
</file>

<file path=ppt/slides/_rels/slide39.xml.rels><?xml version="1.0" encoding="UTF-8" standalone="yes"?>
<Relationships xmlns="http://schemas.openxmlformats.org/package/2006/relationships"><Relationship Id="rId8" Type="http://schemas.openxmlformats.org/officeDocument/2006/relationships/image" Target="../media/image118.emf"/><Relationship Id="rId13" Type="http://schemas.openxmlformats.org/officeDocument/2006/relationships/oleObject" Target="../embeddings/oleObject88.bin"/><Relationship Id="rId3" Type="http://schemas.openxmlformats.org/officeDocument/2006/relationships/oleObject" Target="../embeddings/oleObject83.bin"/><Relationship Id="rId7" Type="http://schemas.openxmlformats.org/officeDocument/2006/relationships/oleObject" Target="../embeddings/oleObject85.bin"/><Relationship Id="rId12" Type="http://schemas.openxmlformats.org/officeDocument/2006/relationships/image" Target="../media/image120.e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117.emf"/><Relationship Id="rId11" Type="http://schemas.openxmlformats.org/officeDocument/2006/relationships/oleObject" Target="../embeddings/oleObject87.bin"/><Relationship Id="rId5" Type="http://schemas.openxmlformats.org/officeDocument/2006/relationships/oleObject" Target="../embeddings/oleObject84.bin"/><Relationship Id="rId10" Type="http://schemas.openxmlformats.org/officeDocument/2006/relationships/image" Target="../media/image119.wmf"/><Relationship Id="rId4" Type="http://schemas.openxmlformats.org/officeDocument/2006/relationships/image" Target="../media/image116.emf"/><Relationship Id="rId9" Type="http://schemas.openxmlformats.org/officeDocument/2006/relationships/oleObject" Target="../embeddings/oleObject86.bin"/><Relationship Id="rId14" Type="http://schemas.openxmlformats.org/officeDocument/2006/relationships/image" Target="../media/image121.wmf"/></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91.bin"/><Relationship Id="rId13" Type="http://schemas.openxmlformats.org/officeDocument/2006/relationships/image" Target="../media/image126.wmf"/><Relationship Id="rId3" Type="http://schemas.openxmlformats.org/officeDocument/2006/relationships/notesSlide" Target="../notesSlides/notesSlide1.xml"/><Relationship Id="rId7" Type="http://schemas.openxmlformats.org/officeDocument/2006/relationships/image" Target="../media/image123.wmf"/><Relationship Id="rId12"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90.bin"/><Relationship Id="rId11" Type="http://schemas.openxmlformats.org/officeDocument/2006/relationships/image" Target="../media/image125.wmf"/><Relationship Id="rId5" Type="http://schemas.openxmlformats.org/officeDocument/2006/relationships/image" Target="../media/image122.wmf"/><Relationship Id="rId15" Type="http://schemas.openxmlformats.org/officeDocument/2006/relationships/image" Target="../media/image127.wmf"/><Relationship Id="rId10" Type="http://schemas.openxmlformats.org/officeDocument/2006/relationships/oleObject" Target="../embeddings/oleObject92.bin"/><Relationship Id="rId4" Type="http://schemas.openxmlformats.org/officeDocument/2006/relationships/oleObject" Target="../embeddings/oleObject89.bin"/><Relationship Id="rId9" Type="http://schemas.openxmlformats.org/officeDocument/2006/relationships/image" Target="../media/image124.wmf"/><Relationship Id="rId14" Type="http://schemas.openxmlformats.org/officeDocument/2006/relationships/oleObject" Target="../embeddings/oleObject94.bin"/></Relationships>
</file>

<file path=ppt/slides/_rels/slide41.xml.rels><?xml version="1.0" encoding="UTF-8" standalone="yes"?>
<Relationships xmlns="http://schemas.openxmlformats.org/package/2006/relationships"><Relationship Id="rId8" Type="http://schemas.openxmlformats.org/officeDocument/2006/relationships/image" Target="../media/image130.wmf"/><Relationship Id="rId13" Type="http://schemas.openxmlformats.org/officeDocument/2006/relationships/oleObject" Target="../embeddings/oleObject100.bin"/><Relationship Id="rId18" Type="http://schemas.openxmlformats.org/officeDocument/2006/relationships/oleObject" Target="../embeddings/oleObject103.bin"/><Relationship Id="rId3" Type="http://schemas.openxmlformats.org/officeDocument/2006/relationships/oleObject" Target="../embeddings/oleObject95.bin"/><Relationship Id="rId7" Type="http://schemas.openxmlformats.org/officeDocument/2006/relationships/oleObject" Target="../embeddings/oleObject97.bin"/><Relationship Id="rId12" Type="http://schemas.openxmlformats.org/officeDocument/2006/relationships/image" Target="../media/image132.wmf"/><Relationship Id="rId17" Type="http://schemas.openxmlformats.org/officeDocument/2006/relationships/image" Target="../media/image134.wmf"/><Relationship Id="rId2" Type="http://schemas.openxmlformats.org/officeDocument/2006/relationships/slideLayout" Target="../slideLayouts/slideLayout2.xml"/><Relationship Id="rId16" Type="http://schemas.openxmlformats.org/officeDocument/2006/relationships/oleObject" Target="../embeddings/oleObject102.bin"/><Relationship Id="rId1" Type="http://schemas.openxmlformats.org/officeDocument/2006/relationships/vmlDrawing" Target="../drawings/vmlDrawing28.vml"/><Relationship Id="rId6" Type="http://schemas.openxmlformats.org/officeDocument/2006/relationships/image" Target="../media/image129.wmf"/><Relationship Id="rId11" Type="http://schemas.openxmlformats.org/officeDocument/2006/relationships/oleObject" Target="../embeddings/oleObject99.bin"/><Relationship Id="rId5" Type="http://schemas.openxmlformats.org/officeDocument/2006/relationships/oleObject" Target="../embeddings/oleObject96.bin"/><Relationship Id="rId15" Type="http://schemas.openxmlformats.org/officeDocument/2006/relationships/oleObject" Target="../embeddings/oleObject101.bin"/><Relationship Id="rId10" Type="http://schemas.openxmlformats.org/officeDocument/2006/relationships/image" Target="../media/image131.wmf"/><Relationship Id="rId19" Type="http://schemas.openxmlformats.org/officeDocument/2006/relationships/image" Target="../media/image135.wmf"/><Relationship Id="rId4" Type="http://schemas.openxmlformats.org/officeDocument/2006/relationships/image" Target="../media/image128.wmf"/><Relationship Id="rId9" Type="http://schemas.openxmlformats.org/officeDocument/2006/relationships/oleObject" Target="../embeddings/oleObject98.bin"/><Relationship Id="rId14" Type="http://schemas.openxmlformats.org/officeDocument/2006/relationships/image" Target="../media/image133.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04.bin"/><Relationship Id="rId7" Type="http://schemas.openxmlformats.org/officeDocument/2006/relationships/image" Target="../media/image138.png"/><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137.wmf"/><Relationship Id="rId5" Type="http://schemas.openxmlformats.org/officeDocument/2006/relationships/oleObject" Target="../embeddings/oleObject105.bin"/><Relationship Id="rId4" Type="http://schemas.openxmlformats.org/officeDocument/2006/relationships/image" Target="../media/image136.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wmf"/></Relationships>
</file>

<file path=ppt/slides/_rels/slide44.xml.rels><?xml version="1.0" encoding="UTF-8" standalone="yes"?>
<Relationships xmlns="http://schemas.openxmlformats.org/package/2006/relationships"><Relationship Id="rId8" Type="http://schemas.openxmlformats.org/officeDocument/2006/relationships/image" Target="../media/image144.wmf"/><Relationship Id="rId3" Type="http://schemas.openxmlformats.org/officeDocument/2006/relationships/oleObject" Target="../embeddings/oleObject107.bin"/><Relationship Id="rId7" Type="http://schemas.openxmlformats.org/officeDocument/2006/relationships/oleObject" Target="../embeddings/oleObject109.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43.wmf"/><Relationship Id="rId5" Type="http://schemas.openxmlformats.org/officeDocument/2006/relationships/oleObject" Target="../embeddings/oleObject108.bin"/><Relationship Id="rId4" Type="http://schemas.openxmlformats.org/officeDocument/2006/relationships/image" Target="../media/image142.wmf"/></Relationships>
</file>

<file path=ppt/slides/_rels/slide45.xml.rels><?xml version="1.0" encoding="UTF-8" standalone="yes"?>
<Relationships xmlns="http://schemas.openxmlformats.org/package/2006/relationships"><Relationship Id="rId8" Type="http://schemas.openxmlformats.org/officeDocument/2006/relationships/image" Target="../media/image147.wmf"/><Relationship Id="rId3" Type="http://schemas.openxmlformats.org/officeDocument/2006/relationships/oleObject" Target="../embeddings/oleObject110.bin"/><Relationship Id="rId7"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146.wmf"/><Relationship Id="rId5" Type="http://schemas.openxmlformats.org/officeDocument/2006/relationships/oleObject" Target="../embeddings/oleObject111.bin"/><Relationship Id="rId4" Type="http://schemas.openxmlformats.org/officeDocument/2006/relationships/image" Target="../media/image145.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image" Target="../media/image148.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150.emf"/><Relationship Id="rId5" Type="http://schemas.openxmlformats.org/officeDocument/2006/relationships/oleObject" Target="../embeddings/oleObject115.bin"/><Relationship Id="rId4" Type="http://schemas.openxmlformats.org/officeDocument/2006/relationships/image" Target="../media/image14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gif"/><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emf"/><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jp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jpeg"/><Relationship Id="rId4" Type="http://schemas.openxmlformats.org/officeDocument/2006/relationships/image" Target="../media/image13.png"/><Relationship Id="rId9"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3.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emf"/><Relationship Id="rId2" Type="http://schemas.openxmlformats.org/officeDocument/2006/relationships/slideLayout" Target="../slideLayouts/slideLayout2.xml"/><Relationship Id="rId1" Type="http://schemas.openxmlformats.org/officeDocument/2006/relationships/video" Target="file:///D:\VCD\&#22269;&#22806;&#26234;&#33021;&#26426;&#22120;&#20154;\BigDog%20Boston%20Dynamic.wmv" TargetMode="Externa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ctrTitle"/>
          </p:nvPr>
        </p:nvSpPr>
        <p:spPr>
          <a:xfrm>
            <a:off x="1296988" y="1412875"/>
            <a:ext cx="6443662" cy="1620838"/>
          </a:xfrm>
          <a:effectLst/>
        </p:spPr>
        <p:txBody>
          <a:bodyPr/>
          <a:lstStyle/>
          <a:p>
            <a:pPr eaLnBrk="1" hangingPunct="1">
              <a:defRPr/>
            </a:pPr>
            <a:r>
              <a:rPr lang="zh-CN" altLang="en-US" sz="5400" b="1" dirty="0" smtClean="0">
                <a:solidFill>
                  <a:srgbClr val="FF0000"/>
                </a:solidFill>
                <a:ea typeface="楷体_GB2312" pitchFamily="49" charset="-122"/>
              </a:rPr>
              <a:t>机器人学</a:t>
            </a:r>
            <a:r>
              <a:rPr lang="zh-CN" altLang="en-US" b="1" dirty="0" smtClean="0">
                <a:solidFill>
                  <a:srgbClr val="FF0000"/>
                </a:solidFill>
                <a:ea typeface="楷体_GB2312" pitchFamily="49" charset="-122"/>
              </a:rPr>
              <a:t/>
            </a:r>
            <a:br>
              <a:rPr lang="zh-CN" altLang="en-US" b="1" dirty="0" smtClean="0">
                <a:solidFill>
                  <a:srgbClr val="FF0000"/>
                </a:solidFill>
                <a:ea typeface="楷体_GB2312" pitchFamily="49" charset="-122"/>
              </a:rPr>
            </a:br>
            <a:r>
              <a:rPr lang="zh-CN" altLang="en-US" b="1" dirty="0" smtClean="0">
                <a:solidFill>
                  <a:srgbClr val="FF0000"/>
                </a:solidFill>
                <a:ea typeface="楷体_GB2312" pitchFamily="49" charset="-122"/>
              </a:rPr>
              <a:t>第三讲 位置与姿态表示</a:t>
            </a:r>
          </a:p>
        </p:txBody>
      </p:sp>
      <p:sp>
        <p:nvSpPr>
          <p:cNvPr id="2051" name="Rectangle 5"/>
          <p:cNvSpPr>
            <a:spLocks noChangeArrowheads="1"/>
          </p:cNvSpPr>
          <p:nvPr/>
        </p:nvSpPr>
        <p:spPr bwMode="auto">
          <a:xfrm>
            <a:off x="914400" y="3657600"/>
            <a:ext cx="3352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sp>
        <p:nvSpPr>
          <p:cNvPr id="33798" name="Rectangle 6"/>
          <p:cNvSpPr>
            <a:spLocks noGrp="1" noChangeArrowheads="1"/>
          </p:cNvSpPr>
          <p:nvPr>
            <p:ph type="subTitle" idx="1"/>
          </p:nvPr>
        </p:nvSpPr>
        <p:spPr>
          <a:xfrm>
            <a:off x="2300288" y="4113213"/>
            <a:ext cx="4438650" cy="1676400"/>
          </a:xfrm>
        </p:spPr>
        <p:txBody>
          <a:bodyPr/>
          <a:lstStyle/>
          <a:p>
            <a:pPr eaLnBrk="1" hangingPunct="1">
              <a:defRPr/>
            </a:pPr>
            <a:r>
              <a:rPr lang="zh-CN" altLang="en-US" sz="2800" b="1" dirty="0" smtClean="0">
                <a:solidFill>
                  <a:schemeClr val="accent2"/>
                </a:solidFill>
                <a:ea typeface="黑体" pitchFamily="49" charset="-122"/>
              </a:rPr>
              <a:t>中国科学院自动化研究所</a:t>
            </a:r>
          </a:p>
          <a:p>
            <a:pPr eaLnBrk="1" hangingPunct="1">
              <a:defRPr/>
            </a:pPr>
            <a:r>
              <a:rPr lang="zh-CN" altLang="en-US" sz="2800" b="1" dirty="0" smtClean="0">
                <a:solidFill>
                  <a:schemeClr val="accent2"/>
                </a:solidFill>
                <a:ea typeface="黑体" pitchFamily="49" charset="-122"/>
              </a:rPr>
              <a:t>徐  德  研究员</a:t>
            </a:r>
          </a:p>
          <a:p>
            <a:pPr eaLnBrk="1" hangingPunct="1">
              <a:defRPr/>
            </a:pPr>
            <a:r>
              <a:rPr lang="en-US" altLang="zh-CN" sz="2400" b="1" dirty="0" smtClean="0">
                <a:solidFill>
                  <a:schemeClr val="accent2"/>
                </a:solidFill>
                <a:ea typeface="黑体" pitchFamily="49" charset="-122"/>
              </a:rPr>
              <a:t>2019</a:t>
            </a:r>
            <a:r>
              <a:rPr lang="zh-CN" altLang="en-US" sz="2400" b="1" dirty="0" smtClean="0">
                <a:solidFill>
                  <a:schemeClr val="accent2"/>
                </a:solidFill>
                <a:ea typeface="黑体" pitchFamily="49" charset="-122"/>
              </a:rPr>
              <a:t>年</a:t>
            </a:r>
            <a:r>
              <a:rPr lang="en-US" altLang="zh-CN" sz="2400" b="1" dirty="0" smtClean="0">
                <a:solidFill>
                  <a:schemeClr val="accent2"/>
                </a:solidFill>
                <a:ea typeface="黑体" pitchFamily="49" charset="-122"/>
              </a:rPr>
              <a:t>9</a:t>
            </a:r>
            <a:r>
              <a:rPr lang="zh-CN" altLang="en-US" sz="2400" b="1" dirty="0" smtClean="0">
                <a:solidFill>
                  <a:schemeClr val="accent2"/>
                </a:solidFill>
                <a:ea typeface="黑体" pitchFamily="49" charset="-122"/>
              </a:rPr>
              <a:t>月</a:t>
            </a:r>
            <a:r>
              <a:rPr lang="en-US" altLang="zh-CN" sz="2400" b="1" dirty="0" smtClean="0">
                <a:solidFill>
                  <a:schemeClr val="accent2"/>
                </a:solidFill>
                <a:ea typeface="黑体" pitchFamily="49" charset="-122"/>
              </a:rPr>
              <a:t>27</a:t>
            </a:r>
            <a:r>
              <a:rPr lang="zh-CN" altLang="en-US" sz="2400" b="1" dirty="0" smtClean="0">
                <a:solidFill>
                  <a:schemeClr val="accent2"/>
                </a:solidFill>
                <a:ea typeface="黑体" pitchFamily="49" charset="-122"/>
              </a:rPr>
              <a:t>日</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bwMode="auto">
          <a:xfrm>
            <a:off x="323528" y="1304764"/>
            <a:ext cx="8460940" cy="1080120"/>
          </a:xfrm>
          <a:prstGeom prst="roundRect">
            <a:avLst/>
          </a:prstGeom>
          <a:solidFill>
            <a:schemeClr val="accent1">
              <a:lumMod val="40000"/>
              <a:lumOff val="6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黑体" pitchFamily="2" charset="-122"/>
            </a:endParaRPr>
          </a:p>
        </p:txBody>
      </p:sp>
      <p:sp>
        <p:nvSpPr>
          <p:cNvPr id="10242" name="标题 1"/>
          <p:cNvSpPr>
            <a:spLocks noGrp="1"/>
          </p:cNvSpPr>
          <p:nvPr>
            <p:ph type="title"/>
          </p:nvPr>
        </p:nvSpPr>
        <p:spPr>
          <a:xfrm>
            <a:off x="762000" y="203200"/>
            <a:ext cx="7772400" cy="723900"/>
          </a:xfrm>
        </p:spPr>
        <p:txBody>
          <a:bodyPr/>
          <a:lstStyle/>
          <a:p>
            <a:r>
              <a:rPr lang="en-US" altLang="zh-CN" sz="3600" dirty="0" smtClean="0">
                <a:latin typeface="+mn-lt"/>
                <a:ea typeface="黑体" pitchFamily="49" charset="-122"/>
              </a:rPr>
              <a:t>8 </a:t>
            </a:r>
            <a:r>
              <a:rPr lang="zh-CN" altLang="en-US" sz="3600" dirty="0" smtClean="0">
                <a:latin typeface="黑体" pitchFamily="49" charset="-122"/>
                <a:ea typeface="黑体" pitchFamily="49" charset="-122"/>
              </a:rPr>
              <a:t>微纳机构</a:t>
            </a:r>
          </a:p>
        </p:txBody>
      </p:sp>
      <p:sp>
        <p:nvSpPr>
          <p:cNvPr id="10243" name="内容占位符 2"/>
          <p:cNvSpPr>
            <a:spLocks noGrp="1"/>
          </p:cNvSpPr>
          <p:nvPr>
            <p:ph idx="1"/>
          </p:nvPr>
        </p:nvSpPr>
        <p:spPr>
          <a:xfrm>
            <a:off x="475072" y="1306128"/>
            <a:ext cx="8157852" cy="1078756"/>
          </a:xfrm>
        </p:spPr>
        <p:txBody>
          <a:bodyPr/>
          <a:lstStyle/>
          <a:p>
            <a:pPr marL="0" indent="0">
              <a:spcBef>
                <a:spcPts val="600"/>
              </a:spcBef>
              <a:buSzPct val="80000"/>
              <a:buNone/>
            </a:pPr>
            <a:r>
              <a:rPr lang="zh-CN" altLang="en-US" sz="2800" dirty="0" smtClean="0">
                <a:ea typeface="黑体" pitchFamily="49" charset="-122"/>
              </a:rPr>
              <a:t>结构尺寸为微米</a:t>
            </a:r>
            <a:r>
              <a:rPr lang="en-US" altLang="zh-CN" sz="2800" dirty="0" smtClean="0">
                <a:ea typeface="黑体" pitchFamily="49" charset="-122"/>
              </a:rPr>
              <a:t>/</a:t>
            </a:r>
            <a:r>
              <a:rPr lang="zh-CN" altLang="en-US" sz="2800" dirty="0" smtClean="0">
                <a:ea typeface="黑体" pitchFamily="49" charset="-122"/>
              </a:rPr>
              <a:t>纳米</a:t>
            </a:r>
            <a:r>
              <a:rPr lang="en-US" altLang="zh-CN" sz="2800" dirty="0" smtClean="0">
                <a:ea typeface="黑体" pitchFamily="49" charset="-122"/>
              </a:rPr>
              <a:t>(</a:t>
            </a:r>
            <a:r>
              <a:rPr lang="en-US" altLang="zh-CN" sz="2800" dirty="0" smtClean="0">
                <a:ea typeface="黑体" pitchFamily="49" charset="-122"/>
                <a:sym typeface="Symbol" pitchFamily="18" charset="2"/>
              </a:rPr>
              <a:t>m/nm)</a:t>
            </a:r>
            <a:r>
              <a:rPr lang="zh-CN" altLang="en-US" sz="2800" dirty="0" smtClean="0">
                <a:ea typeface="黑体" pitchFamily="49" charset="-122"/>
                <a:sym typeface="Symbol" pitchFamily="18" charset="2"/>
              </a:rPr>
              <a:t>的微型机构，或者精度为</a:t>
            </a:r>
            <a:r>
              <a:rPr lang="en-US" altLang="zh-CN" sz="2800" dirty="0" smtClean="0">
                <a:ea typeface="黑体" pitchFamily="49" charset="-122"/>
                <a:sym typeface="Symbol" pitchFamily="18" charset="2"/>
              </a:rPr>
              <a:t>m/nm</a:t>
            </a:r>
            <a:r>
              <a:rPr lang="zh-CN" altLang="en-US" sz="2800" dirty="0" smtClean="0">
                <a:ea typeface="黑体" pitchFamily="49" charset="-122"/>
                <a:sym typeface="Symbol" pitchFamily="18" charset="2"/>
              </a:rPr>
              <a:t>的宏观机构</a:t>
            </a:r>
            <a:endParaRPr lang="en-US" altLang="zh-CN" sz="2800" dirty="0" smtClean="0">
              <a:ea typeface="黑体" pitchFamily="49" charset="-122"/>
              <a:sym typeface="Symbol" pitchFamily="18" charset="2"/>
            </a:endParaRPr>
          </a:p>
        </p:txBody>
      </p:sp>
      <p:pic>
        <p:nvPicPr>
          <p:cNvPr id="7" name="Picture 119" descr="153767339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532" y="3140968"/>
            <a:ext cx="3764584"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8" descr="153766397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524" y="3140968"/>
            <a:ext cx="4333924"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灯片编号占位符 5"/>
          <p:cNvSpPr>
            <a:spLocks noGrp="1"/>
          </p:cNvSpPr>
          <p:nvPr>
            <p:ph type="sldNum" sz="quarter" idx="12"/>
          </p:nvPr>
        </p:nvSpPr>
        <p:spPr>
          <a:xfrm>
            <a:off x="6553200" y="6248400"/>
            <a:ext cx="1905000" cy="457200"/>
          </a:xfrm>
          <a:noFill/>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2BF6ECE3-B756-41DD-99ED-2F906276EBDF}" type="slidenum">
              <a:rPr lang="en-US" altLang="zh-CN" sz="1400" smtClean="0"/>
              <a:pPr eaLnBrk="1" hangingPunct="1">
                <a:spcBef>
                  <a:spcPct val="0"/>
                </a:spcBef>
                <a:buFontTx/>
                <a:buNone/>
              </a:pPr>
              <a:t>10</a:t>
            </a:fld>
            <a:r>
              <a:rPr lang="en-US" altLang="zh-CN" sz="1400" dirty="0" smtClean="0"/>
              <a:t>/48</a:t>
            </a:r>
          </a:p>
        </p:txBody>
      </p:sp>
    </p:spTree>
    <p:extLst>
      <p:ext uri="{BB962C8B-B14F-4D97-AF65-F5344CB8AC3E}">
        <p14:creationId xmlns:p14="http://schemas.microsoft.com/office/powerpoint/2010/main" val="33450067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BFE9A049-57C1-4F35-8DCE-A1C50E28EE67}" type="slidenum">
              <a:rPr lang="en-US" altLang="zh-CN" sz="1400" smtClean="0"/>
              <a:pPr eaLnBrk="1" hangingPunct="1">
                <a:spcBef>
                  <a:spcPct val="0"/>
                </a:spcBef>
                <a:buFontTx/>
                <a:buNone/>
              </a:pPr>
              <a:t>11</a:t>
            </a:fld>
            <a:r>
              <a:rPr lang="en-US" altLang="zh-CN" sz="1400" dirty="0" smtClean="0"/>
              <a:t>/48</a:t>
            </a:r>
          </a:p>
        </p:txBody>
      </p:sp>
      <p:sp>
        <p:nvSpPr>
          <p:cNvPr id="3075" name="Rectangle 2"/>
          <p:cNvSpPr>
            <a:spLocks noGrp="1" noChangeArrowheads="1"/>
          </p:cNvSpPr>
          <p:nvPr>
            <p:ph type="title"/>
          </p:nvPr>
        </p:nvSpPr>
        <p:spPr/>
        <p:txBody>
          <a:bodyPr/>
          <a:lstStyle/>
          <a:p>
            <a:pPr eaLnBrk="1" hangingPunct="1"/>
            <a:r>
              <a:rPr lang="zh-CN" altLang="en-US" dirty="0" smtClean="0">
                <a:latin typeface="黑体" pitchFamily="49" charset="-122"/>
                <a:ea typeface="黑体" pitchFamily="49" charset="-122"/>
              </a:rPr>
              <a:t>位置与姿态表示</a:t>
            </a:r>
            <a:endParaRPr lang="en-US" altLang="zh-CN" dirty="0" smtClean="0">
              <a:latin typeface="黑体" pitchFamily="49" charset="-122"/>
              <a:ea typeface="黑体" pitchFamily="49" charset="-122"/>
            </a:endParaRPr>
          </a:p>
        </p:txBody>
      </p:sp>
      <p:sp>
        <p:nvSpPr>
          <p:cNvPr id="3076" name="Rectangle 3"/>
          <p:cNvSpPr>
            <a:spLocks noGrp="1" noChangeArrowheads="1"/>
          </p:cNvSpPr>
          <p:nvPr>
            <p:ph type="body" idx="1"/>
          </p:nvPr>
        </p:nvSpPr>
        <p:spPr>
          <a:xfrm>
            <a:off x="684213" y="1989138"/>
            <a:ext cx="7772400" cy="4284662"/>
          </a:xfrm>
        </p:spPr>
        <p:txBody>
          <a:bodyPr/>
          <a:lstStyle/>
          <a:p>
            <a:pPr eaLnBrk="1" hangingPunct="1"/>
            <a:r>
              <a:rPr lang="zh-CN" altLang="en-US" dirty="0" smtClean="0">
                <a:ea typeface="黑体" pitchFamily="49" charset="-122"/>
              </a:rPr>
              <a:t>本次课内容提要</a:t>
            </a:r>
          </a:p>
          <a:p>
            <a:pPr lvl="1" eaLnBrk="1" hangingPunct="1">
              <a:buFont typeface="Wingdings" pitchFamily="2" charset="2"/>
              <a:buChar char="Ø"/>
            </a:pPr>
            <a:r>
              <a:rPr lang="zh-CN" altLang="en-US" dirty="0" smtClean="0">
                <a:ea typeface="黑体" pitchFamily="49" charset="-122"/>
              </a:rPr>
              <a:t>笛卡尔空间位置与姿态的表示</a:t>
            </a:r>
          </a:p>
          <a:p>
            <a:pPr lvl="1" eaLnBrk="1" hangingPunct="1">
              <a:buFont typeface="Wingdings" pitchFamily="2" charset="2"/>
              <a:buChar char="Ø"/>
            </a:pPr>
            <a:r>
              <a:rPr lang="zh-CN" altLang="en-US" dirty="0" smtClean="0">
                <a:ea typeface="黑体" pitchFamily="49" charset="-122"/>
              </a:rPr>
              <a:t>坐标变换</a:t>
            </a:r>
          </a:p>
          <a:p>
            <a:pPr lvl="1" eaLnBrk="1" hangingPunct="1">
              <a:buFont typeface="Wingdings" pitchFamily="2" charset="2"/>
              <a:buChar char="Ø"/>
            </a:pPr>
            <a:r>
              <a:rPr lang="zh-CN" altLang="en-US" dirty="0" smtClean="0">
                <a:ea typeface="黑体" pitchFamily="49" charset="-122"/>
              </a:rPr>
              <a:t>齐次坐标变换</a:t>
            </a:r>
          </a:p>
          <a:p>
            <a:pPr lvl="1" eaLnBrk="1" hangingPunct="1">
              <a:buFont typeface="Wingdings" pitchFamily="2" charset="2"/>
              <a:buChar char="Ø"/>
            </a:pPr>
            <a:r>
              <a:rPr lang="zh-CN" altLang="en-US" dirty="0" smtClean="0">
                <a:ea typeface="黑体" pitchFamily="49" charset="-122"/>
              </a:rPr>
              <a:t>机器人运动姿态与位置的描述</a:t>
            </a:r>
          </a:p>
          <a:p>
            <a:pPr lvl="1" eaLnBrk="1" hangingPunct="1">
              <a:buFont typeface="Wingdings" pitchFamily="2" charset="2"/>
              <a:buChar char="Ø"/>
            </a:pPr>
            <a:r>
              <a:rPr lang="zh-CN" altLang="en-US" dirty="0" smtClean="0">
                <a:ea typeface="黑体" pitchFamily="49" charset="-122"/>
              </a:rPr>
              <a:t>通用旋转变换</a:t>
            </a:r>
          </a:p>
          <a:p>
            <a:pPr lvl="1" eaLnBrk="1" hangingPunct="1">
              <a:buFont typeface="Wingdings" pitchFamily="2" charset="2"/>
              <a:buChar char="Ø"/>
            </a:pPr>
            <a:r>
              <a:rPr lang="zh-CN" altLang="en-US" dirty="0" smtClean="0">
                <a:ea typeface="黑体" pitchFamily="49" charset="-122"/>
              </a:rPr>
              <a:t>四元数</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FCA65237-ACF7-45C5-AC0C-3FEEEEFBBF1C}" type="slidenum">
              <a:rPr lang="en-US" altLang="zh-CN" sz="1400" smtClean="0"/>
              <a:pPr eaLnBrk="1" hangingPunct="1">
                <a:spcBef>
                  <a:spcPct val="0"/>
                </a:spcBef>
                <a:buFontTx/>
                <a:buNone/>
              </a:pPr>
              <a:t>12</a:t>
            </a:fld>
            <a:r>
              <a:rPr lang="en-US" altLang="zh-CN" sz="1400" dirty="0" smtClean="0"/>
              <a:t>/48</a:t>
            </a:r>
          </a:p>
        </p:txBody>
      </p:sp>
      <p:sp>
        <p:nvSpPr>
          <p:cNvPr id="8195" name="Rectangle 2"/>
          <p:cNvSpPr>
            <a:spLocks noGrp="1" noChangeArrowheads="1"/>
          </p:cNvSpPr>
          <p:nvPr>
            <p:ph type="title"/>
          </p:nvPr>
        </p:nvSpPr>
        <p:spPr>
          <a:xfrm>
            <a:off x="685800" y="614363"/>
            <a:ext cx="7772400" cy="685800"/>
          </a:xfrm>
        </p:spPr>
        <p:txBody>
          <a:bodyPr/>
          <a:lstStyle/>
          <a:p>
            <a:pPr eaLnBrk="1" hangingPunct="1"/>
            <a:r>
              <a:rPr lang="zh-CN" altLang="en-US" sz="3200" dirty="0" smtClean="0">
                <a:ea typeface="黑体" pitchFamily="49" charset="-122"/>
              </a:rPr>
              <a:t>位置与姿态的表示</a:t>
            </a:r>
          </a:p>
        </p:txBody>
      </p:sp>
      <p:sp>
        <p:nvSpPr>
          <p:cNvPr id="8196" name="Rectangle 3"/>
          <p:cNvSpPr>
            <a:spLocks noGrp="1" noChangeArrowheads="1"/>
          </p:cNvSpPr>
          <p:nvPr>
            <p:ph type="body" idx="1"/>
          </p:nvPr>
        </p:nvSpPr>
        <p:spPr>
          <a:xfrm>
            <a:off x="684213" y="1376363"/>
            <a:ext cx="7772400" cy="4724400"/>
          </a:xfrm>
        </p:spPr>
        <p:txBody>
          <a:bodyPr/>
          <a:lstStyle/>
          <a:p>
            <a:pPr eaLnBrk="1" hangingPunct="1"/>
            <a:r>
              <a:rPr lang="zh-CN" altLang="en-US" smtClean="0">
                <a:solidFill>
                  <a:schemeClr val="hlink"/>
                </a:solidFill>
                <a:ea typeface="黑体" pitchFamily="49" charset="-122"/>
              </a:rPr>
              <a:t>位置描述：</a:t>
            </a:r>
            <a:r>
              <a:rPr lang="zh-CN" altLang="en-US" sz="2800" smtClean="0">
                <a:ea typeface="黑体" pitchFamily="49" charset="-122"/>
              </a:rPr>
              <a:t>位置矢量</a:t>
            </a:r>
            <a:r>
              <a:rPr lang="en-US" altLang="zh-CN" sz="2800" smtClean="0">
                <a:ea typeface="黑体" pitchFamily="49" charset="-122"/>
              </a:rPr>
              <a:t>(position vector)</a:t>
            </a:r>
          </a:p>
          <a:p>
            <a:pPr eaLnBrk="1" hangingPunct="1">
              <a:buFontTx/>
              <a:buNone/>
            </a:pPr>
            <a:r>
              <a:rPr lang="zh-CN" altLang="en-US" sz="2800" smtClean="0">
                <a:ea typeface="黑体" pitchFamily="49" charset="-122"/>
              </a:rPr>
              <a:t>直角坐标系</a:t>
            </a:r>
            <a:r>
              <a:rPr lang="en-US" altLang="zh-CN" sz="2800" smtClean="0">
                <a:ea typeface="黑体" pitchFamily="49" charset="-122"/>
              </a:rPr>
              <a:t>{A}, </a:t>
            </a:r>
            <a:r>
              <a:rPr lang="zh-CN" altLang="en-US" sz="2800" smtClean="0">
                <a:ea typeface="黑体" pitchFamily="49" charset="-122"/>
              </a:rPr>
              <a:t>位置矢量</a:t>
            </a:r>
            <a:r>
              <a:rPr lang="en-US" altLang="zh-CN" sz="2800" baseline="30000" smtClean="0">
                <a:ea typeface="黑体" pitchFamily="49" charset="-122"/>
              </a:rPr>
              <a:t>A</a:t>
            </a:r>
            <a:r>
              <a:rPr lang="en-US" altLang="zh-CN" sz="2800" b="1" i="1" smtClean="0">
                <a:ea typeface="黑体" pitchFamily="49" charset="-122"/>
              </a:rPr>
              <a:t>p</a:t>
            </a:r>
          </a:p>
          <a:p>
            <a:pPr eaLnBrk="1" hangingPunct="1">
              <a:buFontTx/>
              <a:buNone/>
            </a:pPr>
            <a:r>
              <a:rPr lang="zh-CN" altLang="en-US" sz="2800" smtClean="0">
                <a:ea typeface="黑体" pitchFamily="49" charset="-122"/>
              </a:rPr>
              <a:t>矩阵表示</a:t>
            </a:r>
          </a:p>
          <a:p>
            <a:pPr eaLnBrk="1" hangingPunct="1">
              <a:buFontTx/>
              <a:buNone/>
            </a:pPr>
            <a:endParaRPr lang="zh-CN" altLang="en-US" sz="2800" smtClean="0">
              <a:ea typeface="黑体" pitchFamily="49" charset="-122"/>
            </a:endParaRPr>
          </a:p>
          <a:p>
            <a:pPr eaLnBrk="1" hangingPunct="1">
              <a:buFontTx/>
              <a:buNone/>
            </a:pPr>
            <a:endParaRPr lang="zh-CN" altLang="en-US" sz="2800" smtClean="0">
              <a:ea typeface="黑体" pitchFamily="49" charset="-122"/>
            </a:endParaRPr>
          </a:p>
          <a:p>
            <a:pPr eaLnBrk="1" hangingPunct="1">
              <a:buFontTx/>
              <a:buNone/>
            </a:pPr>
            <a:r>
              <a:rPr lang="zh-CN" altLang="en-US" sz="2800" smtClean="0">
                <a:ea typeface="黑体" pitchFamily="49" charset="-122"/>
              </a:rPr>
              <a:t>矢量和表示</a:t>
            </a:r>
          </a:p>
          <a:p>
            <a:pPr eaLnBrk="1" hangingPunct="1">
              <a:buFontTx/>
              <a:buNone/>
            </a:pPr>
            <a:endParaRPr lang="zh-CN" altLang="en-US" sz="2800" i="1" smtClean="0">
              <a:ea typeface="黑体" pitchFamily="49" charset="-122"/>
            </a:endParaRPr>
          </a:p>
          <a:p>
            <a:pPr eaLnBrk="1" hangingPunct="1">
              <a:buFontTx/>
              <a:buNone/>
            </a:pPr>
            <a:endParaRPr lang="zh-CN" altLang="en-US" sz="2800" i="1" smtClean="0">
              <a:ea typeface="黑体" pitchFamily="49" charset="-122"/>
            </a:endParaRPr>
          </a:p>
          <a:p>
            <a:pPr eaLnBrk="1" hangingPunct="1">
              <a:buFontTx/>
              <a:buNone/>
            </a:pPr>
            <a:r>
              <a:rPr lang="zh-CN" altLang="en-US" sz="2800" smtClean="0">
                <a:ea typeface="黑体" pitchFamily="49" charset="-122"/>
              </a:rPr>
              <a:t>矢量的模</a:t>
            </a:r>
            <a:r>
              <a:rPr lang="zh-CN" altLang="en-US" sz="2800" i="1" smtClean="0">
                <a:ea typeface="黑体" pitchFamily="49" charset="-122"/>
              </a:rPr>
              <a:t>                                       ，</a:t>
            </a:r>
            <a:r>
              <a:rPr lang="zh-CN" altLang="en-US" sz="2800" smtClean="0">
                <a:ea typeface="黑体" pitchFamily="49" charset="-122"/>
              </a:rPr>
              <a:t>单位矢量</a:t>
            </a:r>
          </a:p>
        </p:txBody>
      </p:sp>
      <p:sp>
        <p:nvSpPr>
          <p:cNvPr id="8197" name="Rectangle 4"/>
          <p:cNvSpPr>
            <a:spLocks noChangeArrowheads="1"/>
          </p:cNvSpPr>
          <p:nvPr/>
        </p:nvSpPr>
        <p:spPr bwMode="auto">
          <a:xfrm>
            <a:off x="228600" y="304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endParaRPr kumimoji="0" lang="zh-CN" altLang="en-US" sz="2000" i="1" dirty="0">
              <a:latin typeface="宋体" pitchFamily="2" charset="-122"/>
            </a:endParaRPr>
          </a:p>
        </p:txBody>
      </p:sp>
      <p:grpSp>
        <p:nvGrpSpPr>
          <p:cNvPr id="8198" name="Group 16"/>
          <p:cNvGrpSpPr>
            <a:grpSpLocks/>
          </p:cNvGrpSpPr>
          <p:nvPr/>
        </p:nvGrpSpPr>
        <p:grpSpPr bwMode="auto">
          <a:xfrm>
            <a:off x="5105400" y="2209800"/>
            <a:ext cx="2514600" cy="2438400"/>
            <a:chOff x="3216" y="1392"/>
            <a:chExt cx="1584" cy="1536"/>
          </a:xfrm>
        </p:grpSpPr>
        <p:sp>
          <p:nvSpPr>
            <p:cNvPr id="8202" name="Line 5"/>
            <p:cNvSpPr>
              <a:spLocks noChangeShapeType="1"/>
            </p:cNvSpPr>
            <p:nvPr/>
          </p:nvSpPr>
          <p:spPr bwMode="auto">
            <a:xfrm flipV="1">
              <a:off x="3648" y="1488"/>
              <a:ext cx="0" cy="8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03" name="Line 6"/>
            <p:cNvSpPr>
              <a:spLocks noChangeShapeType="1"/>
            </p:cNvSpPr>
            <p:nvPr/>
          </p:nvSpPr>
          <p:spPr bwMode="auto">
            <a:xfrm>
              <a:off x="3648" y="2304"/>
              <a:ext cx="9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04" name="Line 7"/>
            <p:cNvSpPr>
              <a:spLocks noChangeShapeType="1"/>
            </p:cNvSpPr>
            <p:nvPr/>
          </p:nvSpPr>
          <p:spPr bwMode="auto">
            <a:xfrm flipH="1">
              <a:off x="3216" y="2304"/>
              <a:ext cx="432"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05" name="Line 8"/>
            <p:cNvSpPr>
              <a:spLocks noChangeShapeType="1"/>
            </p:cNvSpPr>
            <p:nvPr/>
          </p:nvSpPr>
          <p:spPr bwMode="auto">
            <a:xfrm flipV="1">
              <a:off x="3648" y="1776"/>
              <a:ext cx="384"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06" name="Oval 9"/>
            <p:cNvSpPr>
              <a:spLocks noChangeArrowheads="1"/>
            </p:cNvSpPr>
            <p:nvPr/>
          </p:nvSpPr>
          <p:spPr bwMode="auto">
            <a:xfrm>
              <a:off x="4032" y="1728"/>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sp>
          <p:nvSpPr>
            <p:cNvPr id="8207" name="Text Box 10"/>
            <p:cNvSpPr txBox="1">
              <a:spLocks noChangeArrowheads="1"/>
            </p:cNvSpPr>
            <p:nvPr/>
          </p:nvSpPr>
          <p:spPr bwMode="auto">
            <a:xfrm>
              <a:off x="3216" y="264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x</a:t>
              </a:r>
              <a:r>
                <a:rPr lang="en-US" altLang="zh-CN" sz="2400" baseline="-25000"/>
                <a:t>A</a:t>
              </a:r>
            </a:p>
          </p:txBody>
        </p:sp>
        <p:sp>
          <p:nvSpPr>
            <p:cNvPr id="8208" name="Text Box 11"/>
            <p:cNvSpPr txBox="1">
              <a:spLocks noChangeArrowheads="1"/>
            </p:cNvSpPr>
            <p:nvPr/>
          </p:nvSpPr>
          <p:spPr bwMode="auto">
            <a:xfrm>
              <a:off x="4464" y="230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y</a:t>
              </a:r>
              <a:r>
                <a:rPr lang="en-US" altLang="zh-CN" sz="2400" baseline="-25000"/>
                <a:t>A</a:t>
              </a:r>
            </a:p>
          </p:txBody>
        </p:sp>
        <p:sp>
          <p:nvSpPr>
            <p:cNvPr id="8209" name="Text Box 12"/>
            <p:cNvSpPr txBox="1">
              <a:spLocks noChangeArrowheads="1"/>
            </p:cNvSpPr>
            <p:nvPr/>
          </p:nvSpPr>
          <p:spPr bwMode="auto">
            <a:xfrm>
              <a:off x="3408" y="139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z</a:t>
              </a:r>
              <a:r>
                <a:rPr lang="en-US" altLang="zh-CN" sz="2400" baseline="-25000"/>
                <a:t>A</a:t>
              </a:r>
            </a:p>
          </p:txBody>
        </p:sp>
        <p:sp>
          <p:nvSpPr>
            <p:cNvPr id="8210" name="Text Box 13"/>
            <p:cNvSpPr txBox="1">
              <a:spLocks noChangeArrowheads="1"/>
            </p:cNvSpPr>
            <p:nvPr/>
          </p:nvSpPr>
          <p:spPr bwMode="auto">
            <a:xfrm>
              <a:off x="3552" y="225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o</a:t>
              </a:r>
              <a:r>
                <a:rPr lang="en-US" altLang="zh-CN" sz="2400" baseline="-25000"/>
                <a:t>A</a:t>
              </a:r>
            </a:p>
          </p:txBody>
        </p:sp>
        <p:sp>
          <p:nvSpPr>
            <p:cNvPr id="8211" name="Text Box 14"/>
            <p:cNvSpPr txBox="1">
              <a:spLocks noChangeArrowheads="1"/>
            </p:cNvSpPr>
            <p:nvPr/>
          </p:nvSpPr>
          <p:spPr bwMode="auto">
            <a:xfrm>
              <a:off x="4080" y="158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p</a:t>
              </a:r>
              <a:endParaRPr lang="en-US" altLang="zh-CN" sz="2400" baseline="-25000"/>
            </a:p>
          </p:txBody>
        </p:sp>
        <p:sp>
          <p:nvSpPr>
            <p:cNvPr id="8212" name="Text Box 15"/>
            <p:cNvSpPr txBox="1">
              <a:spLocks noChangeArrowheads="1"/>
            </p:cNvSpPr>
            <p:nvPr/>
          </p:nvSpPr>
          <p:spPr bwMode="auto">
            <a:xfrm>
              <a:off x="3888" y="18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baseline="30000"/>
                <a:t>A</a:t>
              </a:r>
              <a:r>
                <a:rPr lang="en-US" altLang="zh-CN" sz="2400" b="1" i="1"/>
                <a:t>p</a:t>
              </a:r>
            </a:p>
          </p:txBody>
        </p:sp>
      </p:grpSp>
      <p:graphicFrame>
        <p:nvGraphicFramePr>
          <p:cNvPr id="8199" name="Object 18"/>
          <p:cNvGraphicFramePr>
            <a:graphicFrameLocks noChangeAspect="1"/>
          </p:cNvGraphicFramePr>
          <p:nvPr/>
        </p:nvGraphicFramePr>
        <p:xfrm>
          <a:off x="2438400" y="2590800"/>
          <a:ext cx="1349375" cy="1425575"/>
        </p:xfrm>
        <a:graphic>
          <a:graphicData uri="http://schemas.openxmlformats.org/presentationml/2006/ole">
            <mc:AlternateContent xmlns:mc="http://schemas.openxmlformats.org/markup-compatibility/2006">
              <mc:Choice xmlns:v="urn:schemas-microsoft-com:vml" Requires="v">
                <p:oleObj spid="_x0000_s8330" name="Equation" r:id="rId3" imgW="647589" imgH="685704" progId="Equation.3">
                  <p:embed/>
                </p:oleObj>
              </mc:Choice>
              <mc:Fallback>
                <p:oleObj name="Equation" r:id="rId3" imgW="647589" imgH="685704" progId="Equation.3">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2590800"/>
                        <a:ext cx="1349375" cy="14255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0" name="Object 21"/>
          <p:cNvGraphicFramePr>
            <a:graphicFrameLocks noChangeAspect="1"/>
          </p:cNvGraphicFramePr>
          <p:nvPr/>
        </p:nvGraphicFramePr>
        <p:xfrm>
          <a:off x="2438400" y="4800600"/>
          <a:ext cx="2971800" cy="560388"/>
        </p:xfrm>
        <a:graphic>
          <a:graphicData uri="http://schemas.openxmlformats.org/presentationml/2006/ole">
            <mc:AlternateContent xmlns:mc="http://schemas.openxmlformats.org/markup-compatibility/2006">
              <mc:Choice xmlns:v="urn:schemas-microsoft-com:vml" Requires="v">
                <p:oleObj spid="_x0000_s8331" name="Equation" r:id="rId5" imgW="1325934" imgH="228472" progId="Equation.3">
                  <p:embed/>
                </p:oleObj>
              </mc:Choice>
              <mc:Fallback>
                <p:oleObj name="Equation" r:id="rId5" imgW="1325934" imgH="228472" progId="Equation.3">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4800600"/>
                        <a:ext cx="2971800" cy="5603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1" name="Object 22"/>
          <p:cNvGraphicFramePr>
            <a:graphicFrameLocks noChangeAspect="1"/>
          </p:cNvGraphicFramePr>
          <p:nvPr/>
        </p:nvGraphicFramePr>
        <p:xfrm>
          <a:off x="2486025" y="5492750"/>
          <a:ext cx="3027363" cy="700088"/>
        </p:xfrm>
        <a:graphic>
          <a:graphicData uri="http://schemas.openxmlformats.org/presentationml/2006/ole">
            <mc:AlternateContent xmlns:mc="http://schemas.openxmlformats.org/markup-compatibility/2006">
              <mc:Choice xmlns:v="urn:schemas-microsoft-com:vml" Requires="v">
                <p:oleObj spid="_x0000_s8332" name="Equation" r:id="rId7" imgW="1348641" imgH="297244" progId="Equation.3">
                  <p:embed/>
                </p:oleObj>
              </mc:Choice>
              <mc:Fallback>
                <p:oleObj name="Equation" r:id="rId7" imgW="1348641" imgH="297244" progId="Equation.3">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6025" y="5492750"/>
                        <a:ext cx="3027363" cy="7000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37F71E63-F91B-4A2B-9158-CEA29E294891}" type="slidenum">
              <a:rPr lang="en-US" altLang="zh-CN" sz="1400" smtClean="0"/>
              <a:pPr eaLnBrk="1" hangingPunct="1">
                <a:spcBef>
                  <a:spcPct val="0"/>
                </a:spcBef>
                <a:buFontTx/>
                <a:buNone/>
              </a:pPr>
              <a:t>13</a:t>
            </a:fld>
            <a:r>
              <a:rPr lang="en-US" altLang="zh-CN" sz="1400" dirty="0" smtClean="0"/>
              <a:t>/48</a:t>
            </a:r>
          </a:p>
        </p:txBody>
      </p:sp>
      <p:sp>
        <p:nvSpPr>
          <p:cNvPr id="9219" name="Rectangle 2"/>
          <p:cNvSpPr>
            <a:spLocks noGrp="1" noChangeArrowheads="1"/>
          </p:cNvSpPr>
          <p:nvPr>
            <p:ph type="title"/>
          </p:nvPr>
        </p:nvSpPr>
        <p:spPr>
          <a:xfrm>
            <a:off x="682625" y="700088"/>
            <a:ext cx="7772400" cy="609600"/>
          </a:xfrm>
        </p:spPr>
        <p:txBody>
          <a:bodyPr/>
          <a:lstStyle/>
          <a:p>
            <a:pPr eaLnBrk="1" hangingPunct="1"/>
            <a:r>
              <a:rPr lang="zh-CN" altLang="en-US" sz="3200" smtClean="0">
                <a:ea typeface="黑体" pitchFamily="49" charset="-122"/>
              </a:rPr>
              <a:t>位置与姿态的表示</a:t>
            </a:r>
          </a:p>
        </p:txBody>
      </p:sp>
      <p:sp>
        <p:nvSpPr>
          <p:cNvPr id="9220" name="Rectangle 3"/>
          <p:cNvSpPr>
            <a:spLocks noGrp="1" noChangeArrowheads="1"/>
          </p:cNvSpPr>
          <p:nvPr>
            <p:ph type="body" idx="1"/>
          </p:nvPr>
        </p:nvSpPr>
        <p:spPr>
          <a:xfrm>
            <a:off x="454025" y="1463675"/>
            <a:ext cx="8470900" cy="1676400"/>
          </a:xfrm>
        </p:spPr>
        <p:txBody>
          <a:bodyPr/>
          <a:lstStyle/>
          <a:p>
            <a:pPr eaLnBrk="1" hangingPunct="1"/>
            <a:r>
              <a:rPr lang="zh-CN" altLang="en-US" sz="2400" smtClean="0">
                <a:solidFill>
                  <a:schemeClr val="hlink"/>
                </a:solidFill>
                <a:ea typeface="黑体" pitchFamily="49" charset="-122"/>
              </a:rPr>
              <a:t>方位描述：</a:t>
            </a:r>
            <a:r>
              <a:rPr lang="zh-CN" altLang="en-US" sz="2400" smtClean="0">
                <a:ea typeface="黑体" pitchFamily="49" charset="-122"/>
              </a:rPr>
              <a:t>利用固定于物体的坐标系描述方位</a:t>
            </a:r>
            <a:r>
              <a:rPr lang="en-US" altLang="zh-CN" sz="2400" smtClean="0">
                <a:ea typeface="黑体" pitchFamily="49" charset="-122"/>
              </a:rPr>
              <a:t>(orientation)</a:t>
            </a:r>
            <a:r>
              <a:rPr lang="zh-CN" altLang="en-US" sz="2400" smtClean="0">
                <a:ea typeface="黑体" pitchFamily="49" charset="-122"/>
              </a:rPr>
              <a:t>。方位又称为姿态。</a:t>
            </a:r>
          </a:p>
          <a:p>
            <a:pPr eaLnBrk="1" hangingPunct="1">
              <a:buFontTx/>
              <a:buNone/>
            </a:pPr>
            <a:r>
              <a:rPr lang="zh-CN" altLang="en-US" sz="2400" smtClean="0">
                <a:ea typeface="黑体" pitchFamily="49" charset="-122"/>
              </a:rPr>
              <a:t>    在刚体</a:t>
            </a:r>
            <a:r>
              <a:rPr lang="en-US" altLang="zh-CN" sz="2400" smtClean="0">
                <a:ea typeface="黑体" pitchFamily="49" charset="-122"/>
              </a:rPr>
              <a:t>B</a:t>
            </a:r>
            <a:r>
              <a:rPr lang="zh-CN" altLang="en-US" sz="2400" smtClean="0">
                <a:ea typeface="黑体" pitchFamily="49" charset="-122"/>
              </a:rPr>
              <a:t>上设置直角坐标系</a:t>
            </a:r>
            <a:r>
              <a:rPr lang="en-US" altLang="zh-CN" sz="2400" smtClean="0">
                <a:ea typeface="黑体" pitchFamily="49" charset="-122"/>
              </a:rPr>
              <a:t>{B}</a:t>
            </a:r>
            <a:r>
              <a:rPr lang="zh-CN" altLang="en-US" sz="2400" smtClean="0">
                <a:ea typeface="黑体" pitchFamily="49" charset="-122"/>
              </a:rPr>
              <a:t>，利用与</a:t>
            </a:r>
            <a:r>
              <a:rPr lang="en-US" altLang="zh-CN" sz="2400" smtClean="0">
                <a:ea typeface="黑体" pitchFamily="49" charset="-122"/>
              </a:rPr>
              <a:t>{B}</a:t>
            </a:r>
            <a:r>
              <a:rPr lang="zh-CN" altLang="en-US" sz="2400" smtClean="0">
                <a:ea typeface="黑体" pitchFamily="49" charset="-122"/>
              </a:rPr>
              <a:t>的坐标轴平行的三个单位矢量表示</a:t>
            </a:r>
            <a:r>
              <a:rPr lang="en-US" altLang="zh-CN" sz="2400" smtClean="0">
                <a:ea typeface="黑体" pitchFamily="49" charset="-122"/>
              </a:rPr>
              <a:t>B</a:t>
            </a:r>
            <a:r>
              <a:rPr lang="zh-CN" altLang="en-US" sz="2400" smtClean="0">
                <a:ea typeface="黑体" pitchFamily="49" charset="-122"/>
              </a:rPr>
              <a:t>的姿态。</a:t>
            </a:r>
          </a:p>
        </p:txBody>
      </p:sp>
      <p:sp>
        <p:nvSpPr>
          <p:cNvPr id="9221" name="Rectangle 4"/>
          <p:cNvSpPr>
            <a:spLocks noChangeArrowheads="1"/>
          </p:cNvSpPr>
          <p:nvPr/>
        </p:nvSpPr>
        <p:spPr bwMode="auto">
          <a:xfrm>
            <a:off x="228600" y="304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endParaRPr kumimoji="0" lang="zh-CN" altLang="en-US" sz="2000" i="1" dirty="0">
              <a:latin typeface="宋体" pitchFamily="2" charset="-122"/>
            </a:endParaRPr>
          </a:p>
        </p:txBody>
      </p:sp>
      <p:graphicFrame>
        <p:nvGraphicFramePr>
          <p:cNvPr id="8197" name="Object 5"/>
          <p:cNvGraphicFramePr>
            <a:graphicFrameLocks noChangeAspect="1"/>
          </p:cNvGraphicFramePr>
          <p:nvPr/>
        </p:nvGraphicFramePr>
        <p:xfrm>
          <a:off x="1052513" y="3062288"/>
          <a:ext cx="4038600" cy="1158875"/>
        </p:xfrm>
        <a:graphic>
          <a:graphicData uri="http://schemas.openxmlformats.org/presentationml/2006/ole">
            <mc:AlternateContent xmlns:mc="http://schemas.openxmlformats.org/markup-compatibility/2006">
              <mc:Choice xmlns:v="urn:schemas-microsoft-com:vml" Requires="v">
                <p:oleObj spid="_x0000_s9407" name="Equation" r:id="rId3" imgW="2453538" imgH="685704" progId="Equation.3">
                  <p:embed/>
                </p:oleObj>
              </mc:Choice>
              <mc:Fallback>
                <p:oleObj name="Equation" r:id="rId3" imgW="2453538" imgH="685704"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513" y="3062288"/>
                        <a:ext cx="4038600" cy="11588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27"/>
          <p:cNvGrpSpPr>
            <a:grpSpLocks/>
          </p:cNvGrpSpPr>
          <p:nvPr/>
        </p:nvGrpSpPr>
        <p:grpSpPr bwMode="auto">
          <a:xfrm>
            <a:off x="5791200" y="2819400"/>
            <a:ext cx="2895600" cy="2819400"/>
            <a:chOff x="3600" y="2112"/>
            <a:chExt cx="1824" cy="1776"/>
          </a:xfrm>
        </p:grpSpPr>
        <p:sp>
          <p:nvSpPr>
            <p:cNvPr id="9231" name="AutoShape 20"/>
            <p:cNvSpPr>
              <a:spLocks noChangeArrowheads="1"/>
            </p:cNvSpPr>
            <p:nvPr/>
          </p:nvSpPr>
          <p:spPr bwMode="auto">
            <a:xfrm rot="1788368">
              <a:off x="4368" y="2496"/>
              <a:ext cx="432" cy="384"/>
            </a:xfrm>
            <a:prstGeom prst="cube">
              <a:avLst>
                <a:gd name="adj" fmla="val 25000"/>
              </a:avLst>
            </a:prstGeom>
            <a:solidFill>
              <a:srgbClr val="FF99CC">
                <a:alpha val="50195"/>
              </a:srgbClr>
            </a:solidFill>
            <a:ln w="9525">
              <a:solidFill>
                <a:schemeClr val="tx1"/>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sp>
          <p:nvSpPr>
            <p:cNvPr id="9232" name="Line 7"/>
            <p:cNvSpPr>
              <a:spLocks noChangeShapeType="1"/>
            </p:cNvSpPr>
            <p:nvPr/>
          </p:nvSpPr>
          <p:spPr bwMode="auto">
            <a:xfrm flipV="1">
              <a:off x="4128" y="2448"/>
              <a:ext cx="0" cy="8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3" name="Line 8"/>
            <p:cNvSpPr>
              <a:spLocks noChangeShapeType="1"/>
            </p:cNvSpPr>
            <p:nvPr/>
          </p:nvSpPr>
          <p:spPr bwMode="auto">
            <a:xfrm>
              <a:off x="4128" y="3264"/>
              <a:ext cx="9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4" name="Line 9"/>
            <p:cNvSpPr>
              <a:spLocks noChangeShapeType="1"/>
            </p:cNvSpPr>
            <p:nvPr/>
          </p:nvSpPr>
          <p:spPr bwMode="auto">
            <a:xfrm flipH="1">
              <a:off x="3696" y="3264"/>
              <a:ext cx="432"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5" name="Line 10"/>
            <p:cNvSpPr>
              <a:spLocks noChangeShapeType="1"/>
            </p:cNvSpPr>
            <p:nvPr/>
          </p:nvSpPr>
          <p:spPr bwMode="auto">
            <a:xfrm flipV="1">
              <a:off x="4128" y="2736"/>
              <a:ext cx="384"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6" name="Oval 11"/>
            <p:cNvSpPr>
              <a:spLocks noChangeArrowheads="1"/>
            </p:cNvSpPr>
            <p:nvPr/>
          </p:nvSpPr>
          <p:spPr bwMode="auto">
            <a:xfrm>
              <a:off x="4512" y="2688"/>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sp>
          <p:nvSpPr>
            <p:cNvPr id="9237" name="Text Box 12"/>
            <p:cNvSpPr txBox="1">
              <a:spLocks noChangeArrowheads="1"/>
            </p:cNvSpPr>
            <p:nvPr/>
          </p:nvSpPr>
          <p:spPr bwMode="auto">
            <a:xfrm>
              <a:off x="3696" y="360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x</a:t>
              </a:r>
              <a:r>
                <a:rPr lang="en-US" altLang="zh-CN" sz="2400" baseline="-25000"/>
                <a:t>A</a:t>
              </a:r>
            </a:p>
          </p:txBody>
        </p:sp>
        <p:sp>
          <p:nvSpPr>
            <p:cNvPr id="9238" name="Text Box 13"/>
            <p:cNvSpPr txBox="1">
              <a:spLocks noChangeArrowheads="1"/>
            </p:cNvSpPr>
            <p:nvPr/>
          </p:nvSpPr>
          <p:spPr bwMode="auto">
            <a:xfrm>
              <a:off x="4944" y="326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y</a:t>
              </a:r>
              <a:r>
                <a:rPr lang="en-US" altLang="zh-CN" sz="2400" baseline="-25000"/>
                <a:t>A</a:t>
              </a:r>
            </a:p>
          </p:txBody>
        </p:sp>
        <p:sp>
          <p:nvSpPr>
            <p:cNvPr id="9239" name="Text Box 14"/>
            <p:cNvSpPr txBox="1">
              <a:spLocks noChangeArrowheads="1"/>
            </p:cNvSpPr>
            <p:nvPr/>
          </p:nvSpPr>
          <p:spPr bwMode="auto">
            <a:xfrm>
              <a:off x="3888" y="235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z</a:t>
              </a:r>
              <a:r>
                <a:rPr lang="en-US" altLang="zh-CN" sz="2400" baseline="-25000"/>
                <a:t>A</a:t>
              </a:r>
            </a:p>
          </p:txBody>
        </p:sp>
        <p:sp>
          <p:nvSpPr>
            <p:cNvPr id="9240" name="Text Box 15"/>
            <p:cNvSpPr txBox="1">
              <a:spLocks noChangeArrowheads="1"/>
            </p:cNvSpPr>
            <p:nvPr/>
          </p:nvSpPr>
          <p:spPr bwMode="auto">
            <a:xfrm>
              <a:off x="4032" y="321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o</a:t>
              </a:r>
              <a:r>
                <a:rPr lang="en-US" altLang="zh-CN" sz="2400" baseline="-25000"/>
                <a:t>A</a:t>
              </a:r>
            </a:p>
          </p:txBody>
        </p:sp>
        <p:sp>
          <p:nvSpPr>
            <p:cNvPr id="9241" name="Text Box 16"/>
            <p:cNvSpPr txBox="1">
              <a:spLocks noChangeArrowheads="1"/>
            </p:cNvSpPr>
            <p:nvPr/>
          </p:nvSpPr>
          <p:spPr bwMode="auto">
            <a:xfrm>
              <a:off x="4368" y="249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p</a:t>
              </a:r>
              <a:endParaRPr lang="en-US" altLang="zh-CN" sz="2400" baseline="-25000"/>
            </a:p>
          </p:txBody>
        </p:sp>
        <p:sp>
          <p:nvSpPr>
            <p:cNvPr id="9242" name="Text Box 17"/>
            <p:cNvSpPr txBox="1">
              <a:spLocks noChangeArrowheads="1"/>
            </p:cNvSpPr>
            <p:nvPr/>
          </p:nvSpPr>
          <p:spPr bwMode="auto">
            <a:xfrm>
              <a:off x="4368" y="283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baseline="30000"/>
                <a:t>A</a:t>
              </a:r>
              <a:r>
                <a:rPr lang="en-US" altLang="zh-CN" sz="2400" b="1" i="1"/>
                <a:t>p</a:t>
              </a:r>
            </a:p>
          </p:txBody>
        </p:sp>
        <p:sp>
          <p:nvSpPr>
            <p:cNvPr id="9243" name="Text Box 18"/>
            <p:cNvSpPr txBox="1">
              <a:spLocks noChangeArrowheads="1"/>
            </p:cNvSpPr>
            <p:nvPr/>
          </p:nvSpPr>
          <p:spPr bwMode="auto">
            <a:xfrm>
              <a:off x="3600" y="2928"/>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a:t>{A}</a:t>
              </a:r>
            </a:p>
          </p:txBody>
        </p:sp>
        <p:sp>
          <p:nvSpPr>
            <p:cNvPr id="9244" name="Text Box 19"/>
            <p:cNvSpPr txBox="1">
              <a:spLocks noChangeArrowheads="1"/>
            </p:cNvSpPr>
            <p:nvPr/>
          </p:nvSpPr>
          <p:spPr bwMode="auto">
            <a:xfrm>
              <a:off x="4944" y="2304"/>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a:t>{B}</a:t>
              </a:r>
            </a:p>
          </p:txBody>
        </p:sp>
        <p:sp>
          <p:nvSpPr>
            <p:cNvPr id="9245" name="Line 21"/>
            <p:cNvSpPr>
              <a:spLocks noChangeShapeType="1"/>
            </p:cNvSpPr>
            <p:nvPr/>
          </p:nvSpPr>
          <p:spPr bwMode="auto">
            <a:xfrm>
              <a:off x="4560" y="2736"/>
              <a:ext cx="336" cy="192"/>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46" name="Line 22"/>
            <p:cNvSpPr>
              <a:spLocks noChangeShapeType="1"/>
            </p:cNvSpPr>
            <p:nvPr/>
          </p:nvSpPr>
          <p:spPr bwMode="auto">
            <a:xfrm>
              <a:off x="4560" y="2688"/>
              <a:ext cx="384"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47" name="Line 23"/>
            <p:cNvSpPr>
              <a:spLocks noChangeShapeType="1"/>
            </p:cNvSpPr>
            <p:nvPr/>
          </p:nvSpPr>
          <p:spPr bwMode="auto">
            <a:xfrm flipV="1">
              <a:off x="4560" y="2400"/>
              <a:ext cx="192" cy="288"/>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48" name="Text Box 24"/>
            <p:cNvSpPr txBox="1">
              <a:spLocks noChangeArrowheads="1"/>
            </p:cNvSpPr>
            <p:nvPr/>
          </p:nvSpPr>
          <p:spPr bwMode="auto">
            <a:xfrm>
              <a:off x="4944" y="278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solidFill>
                    <a:schemeClr val="hlink"/>
                  </a:solidFill>
                </a:rPr>
                <a:t>x</a:t>
              </a:r>
              <a:r>
                <a:rPr lang="en-US" altLang="zh-CN" sz="2400" baseline="-25000">
                  <a:solidFill>
                    <a:schemeClr val="hlink"/>
                  </a:solidFill>
                </a:rPr>
                <a:t>B</a:t>
              </a:r>
            </a:p>
          </p:txBody>
        </p:sp>
        <p:sp>
          <p:nvSpPr>
            <p:cNvPr id="9249" name="Text Box 25"/>
            <p:cNvSpPr txBox="1">
              <a:spLocks noChangeArrowheads="1"/>
            </p:cNvSpPr>
            <p:nvPr/>
          </p:nvSpPr>
          <p:spPr bwMode="auto">
            <a:xfrm>
              <a:off x="4944" y="254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solidFill>
                    <a:schemeClr val="hlink"/>
                  </a:solidFill>
                </a:rPr>
                <a:t>y</a:t>
              </a:r>
              <a:r>
                <a:rPr lang="en-US" altLang="zh-CN" sz="2400" baseline="-25000">
                  <a:solidFill>
                    <a:schemeClr val="hlink"/>
                  </a:solidFill>
                </a:rPr>
                <a:t>B</a:t>
              </a:r>
            </a:p>
          </p:txBody>
        </p:sp>
        <p:sp>
          <p:nvSpPr>
            <p:cNvPr id="9250" name="Text Box 26"/>
            <p:cNvSpPr txBox="1">
              <a:spLocks noChangeArrowheads="1"/>
            </p:cNvSpPr>
            <p:nvPr/>
          </p:nvSpPr>
          <p:spPr bwMode="auto">
            <a:xfrm>
              <a:off x="4656" y="211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solidFill>
                    <a:schemeClr val="hlink"/>
                  </a:solidFill>
                </a:rPr>
                <a:t>z</a:t>
              </a:r>
              <a:r>
                <a:rPr lang="en-US" altLang="zh-CN" sz="2400" baseline="-25000">
                  <a:solidFill>
                    <a:schemeClr val="hlink"/>
                  </a:solidFill>
                </a:rPr>
                <a:t>B</a:t>
              </a:r>
            </a:p>
          </p:txBody>
        </p:sp>
      </p:grpSp>
      <p:grpSp>
        <p:nvGrpSpPr>
          <p:cNvPr id="3" name="Group 35"/>
          <p:cNvGrpSpPr>
            <a:grpSpLocks/>
          </p:cNvGrpSpPr>
          <p:nvPr/>
        </p:nvGrpSpPr>
        <p:grpSpPr bwMode="auto">
          <a:xfrm>
            <a:off x="900113" y="4127500"/>
            <a:ext cx="4495800" cy="2427288"/>
            <a:chOff x="576" y="2591"/>
            <a:chExt cx="2832" cy="1529"/>
          </a:xfrm>
        </p:grpSpPr>
        <p:graphicFrame>
          <p:nvGraphicFramePr>
            <p:cNvPr id="9227" name="Object 29"/>
            <p:cNvGraphicFramePr>
              <a:graphicFrameLocks noChangeAspect="1"/>
            </p:cNvGraphicFramePr>
            <p:nvPr/>
          </p:nvGraphicFramePr>
          <p:xfrm>
            <a:off x="720" y="2659"/>
            <a:ext cx="192" cy="182"/>
          </p:xfrm>
          <a:graphic>
            <a:graphicData uri="http://schemas.openxmlformats.org/presentationml/2006/ole">
              <mc:AlternateContent xmlns:mc="http://schemas.openxmlformats.org/markup-compatibility/2006">
                <mc:Choice xmlns:v="urn:schemas-microsoft-com:vml" Requires="v">
                  <p:oleObj spid="_x0000_s9408" name="Equation" r:id="rId5" imgW="221037" imgH="205740" progId="Equation.3">
                    <p:embed/>
                  </p:oleObj>
                </mc:Choice>
                <mc:Fallback>
                  <p:oleObj name="Equation" r:id="rId5" imgW="221037" imgH="205740" progId="Equation.3">
                    <p:embed/>
                    <p:pic>
                      <p:nvPicPr>
                        <p:cNvPr id="0"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 y="2659"/>
                          <a:ext cx="192" cy="18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8" name="Text Box 30"/>
            <p:cNvSpPr txBox="1">
              <a:spLocks noChangeArrowheads="1"/>
            </p:cNvSpPr>
            <p:nvPr/>
          </p:nvSpPr>
          <p:spPr bwMode="auto">
            <a:xfrm>
              <a:off x="576" y="2591"/>
              <a:ext cx="2832" cy="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a:ea typeface="黑体" pitchFamily="49" charset="-122"/>
                </a:rPr>
                <a:t>      </a:t>
              </a:r>
              <a:r>
                <a:rPr lang="zh-CN" altLang="en-US" sz="1800">
                  <a:ea typeface="黑体" pitchFamily="49" charset="-122"/>
                </a:rPr>
                <a:t>表示刚体</a:t>
              </a:r>
              <a:r>
                <a:rPr lang="en-US" altLang="zh-CN" sz="1800">
                  <a:ea typeface="黑体" pitchFamily="49" charset="-122"/>
                </a:rPr>
                <a:t>B</a:t>
              </a:r>
              <a:r>
                <a:rPr lang="zh-CN" altLang="en-US" sz="1800">
                  <a:ea typeface="黑体" pitchFamily="49" charset="-122"/>
                </a:rPr>
                <a:t>相对于坐标系</a:t>
              </a:r>
              <a:r>
                <a:rPr lang="en-US" altLang="zh-CN" sz="1800">
                  <a:ea typeface="黑体" pitchFamily="49" charset="-122"/>
                </a:rPr>
                <a:t>{A}</a:t>
              </a:r>
              <a:r>
                <a:rPr lang="zh-CN" altLang="en-US" sz="1800">
                  <a:ea typeface="黑体" pitchFamily="49" charset="-122"/>
                </a:rPr>
                <a:t>的姿态，</a:t>
              </a:r>
            </a:p>
            <a:p>
              <a:pPr eaLnBrk="1" hangingPunct="1">
                <a:spcBef>
                  <a:spcPct val="50000"/>
                </a:spcBef>
                <a:buFontTx/>
                <a:buNone/>
              </a:pPr>
              <a:r>
                <a:rPr lang="zh-CN" altLang="en-US" sz="1800">
                  <a:ea typeface="黑体" pitchFamily="49" charset="-122"/>
                </a:rPr>
                <a:t>                             表示与</a:t>
              </a:r>
              <a:r>
                <a:rPr lang="en-US" altLang="zh-CN" sz="1800">
                  <a:ea typeface="黑体" pitchFamily="49" charset="-122"/>
                </a:rPr>
                <a:t>{B}</a:t>
              </a:r>
              <a:r>
                <a:rPr lang="zh-CN" altLang="en-US" sz="1800">
                  <a:ea typeface="黑体" pitchFamily="49" charset="-122"/>
                </a:rPr>
                <a:t>的坐标轴平行的三个单位矢量在坐标系</a:t>
              </a:r>
              <a:r>
                <a:rPr lang="en-US" altLang="zh-CN" sz="1800">
                  <a:ea typeface="黑体" pitchFamily="49" charset="-122"/>
                </a:rPr>
                <a:t>{A}</a:t>
              </a:r>
              <a:r>
                <a:rPr lang="zh-CN" altLang="en-US" sz="1800">
                  <a:ea typeface="黑体" pitchFamily="49" charset="-122"/>
                </a:rPr>
                <a:t>中的描述。</a:t>
              </a:r>
            </a:p>
          </p:txBody>
        </p:sp>
        <p:graphicFrame>
          <p:nvGraphicFramePr>
            <p:cNvPr id="9229" name="Object 31"/>
            <p:cNvGraphicFramePr>
              <a:graphicFrameLocks noChangeAspect="1"/>
            </p:cNvGraphicFramePr>
            <p:nvPr/>
          </p:nvGraphicFramePr>
          <p:xfrm>
            <a:off x="720" y="2919"/>
            <a:ext cx="960" cy="195"/>
          </p:xfrm>
          <a:graphic>
            <a:graphicData uri="http://schemas.openxmlformats.org/presentationml/2006/ole">
              <mc:AlternateContent xmlns:mc="http://schemas.openxmlformats.org/markup-compatibility/2006">
                <mc:Choice xmlns:v="urn:schemas-microsoft-com:vml" Requires="v">
                  <p:oleObj spid="_x0000_s9409" name="Equation" r:id="rId7" imgW="1104897" imgH="205740" progId="Equation.3">
                    <p:embed/>
                  </p:oleObj>
                </mc:Choice>
                <mc:Fallback>
                  <p:oleObj name="Equation" r:id="rId7" imgW="1104897" imgH="205740" progId="Equation.3">
                    <p:embed/>
                    <p:pic>
                      <p:nvPicPr>
                        <p:cNvPr id="0" name="Object 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 y="2919"/>
                          <a:ext cx="960" cy="19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30" name="Object 32"/>
            <p:cNvGraphicFramePr>
              <a:graphicFrameLocks noChangeAspect="1"/>
            </p:cNvGraphicFramePr>
            <p:nvPr/>
          </p:nvGraphicFramePr>
          <p:xfrm>
            <a:off x="672" y="3312"/>
            <a:ext cx="1488" cy="808"/>
          </p:xfrm>
          <a:graphic>
            <a:graphicData uri="http://schemas.openxmlformats.org/presentationml/2006/ole">
              <mc:AlternateContent xmlns:mc="http://schemas.openxmlformats.org/markup-compatibility/2006">
                <mc:Choice xmlns:v="urn:schemas-microsoft-com:vml" Requires="v">
                  <p:oleObj spid="_x0000_s9410" name="Equation" r:id="rId9" imgW="1363875" imgH="723975" progId="Equation.3">
                    <p:embed/>
                  </p:oleObj>
                </mc:Choice>
                <mc:Fallback>
                  <p:oleObj name="Equation" r:id="rId9" imgW="1363875" imgH="723975" progId="Equation.3">
                    <p:embed/>
                    <p:pic>
                      <p:nvPicPr>
                        <p:cNvPr id="0" name="Object 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2" y="3312"/>
                          <a:ext cx="1488" cy="80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226" name="Rectangle 34"/>
          <p:cNvSpPr>
            <a:spLocks noChangeArrowheads="1"/>
          </p:cNvSpPr>
          <p:nvPr/>
        </p:nvSpPr>
        <p:spPr bwMode="auto">
          <a:xfrm>
            <a:off x="6335713" y="5624513"/>
            <a:ext cx="259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1800">
                <a:solidFill>
                  <a:schemeClr val="accent2"/>
                </a:solidFill>
                <a:ea typeface="黑体" pitchFamily="49" charset="-122"/>
              </a:rPr>
              <a:t>坐标系</a:t>
            </a:r>
            <a:r>
              <a:rPr lang="en-US" altLang="zh-CN" sz="1800">
                <a:solidFill>
                  <a:schemeClr val="accent2"/>
                </a:solidFill>
                <a:ea typeface="黑体" pitchFamily="49" charset="-122"/>
              </a:rPr>
              <a:t>{A}</a:t>
            </a:r>
            <a:r>
              <a:rPr lang="zh-CN" altLang="en-US" sz="1800">
                <a:solidFill>
                  <a:schemeClr val="accent2"/>
                </a:solidFill>
                <a:ea typeface="黑体" pitchFamily="49" charset="-122"/>
              </a:rPr>
              <a:t>、</a:t>
            </a:r>
            <a:r>
              <a:rPr lang="en-US" altLang="zh-CN" sz="1800">
                <a:solidFill>
                  <a:schemeClr val="accent2"/>
                </a:solidFill>
                <a:ea typeface="黑体" pitchFamily="49" charset="-122"/>
              </a:rPr>
              <a:t>{B}</a:t>
            </a:r>
            <a:r>
              <a:rPr lang="zh-CN" altLang="en-US" sz="1800">
                <a:solidFill>
                  <a:schemeClr val="accent2"/>
                </a:solidFill>
                <a:ea typeface="黑体" pitchFamily="49" charset="-122"/>
              </a:rPr>
              <a:t>又称为</a:t>
            </a:r>
          </a:p>
          <a:p>
            <a:pPr eaLnBrk="1" hangingPunct="1">
              <a:spcBef>
                <a:spcPct val="0"/>
              </a:spcBef>
              <a:buFontTx/>
              <a:buNone/>
            </a:pPr>
            <a:r>
              <a:rPr lang="zh-CN" altLang="en-US" sz="1800">
                <a:solidFill>
                  <a:schemeClr val="accent2"/>
                </a:solidFill>
                <a:ea typeface="黑体" pitchFamily="49" charset="-122"/>
              </a:rPr>
              <a:t>框架或框 </a:t>
            </a:r>
            <a:r>
              <a:rPr lang="en-US" altLang="zh-CN" sz="1800">
                <a:solidFill>
                  <a:schemeClr val="accent2"/>
                </a:solidFill>
                <a:ea typeface="黑体" pitchFamily="49" charset="-122"/>
              </a:rPr>
              <a:t>{A}</a:t>
            </a:r>
            <a:r>
              <a:rPr lang="zh-CN" altLang="en-US" sz="1800">
                <a:solidFill>
                  <a:schemeClr val="accent2"/>
                </a:solidFill>
                <a:ea typeface="黑体" pitchFamily="49" charset="-122"/>
              </a:rPr>
              <a:t>、</a:t>
            </a:r>
            <a:r>
              <a:rPr lang="en-US" altLang="zh-CN" sz="1800">
                <a:solidFill>
                  <a:schemeClr val="accent2"/>
                </a:solidFill>
                <a:ea typeface="黑体" pitchFamily="49" charset="-122"/>
              </a:rPr>
              <a:t>{B}</a:t>
            </a:r>
          </a:p>
        </p:txBody>
      </p:sp>
      <p:sp>
        <p:nvSpPr>
          <p:cNvPr id="9226" name="AutoShape 36">
            <a:hlinkClick r:id="rId11" action="ppaction://hlinksldjump" highlightClick="1"/>
          </p:cNvPr>
          <p:cNvSpPr>
            <a:spLocks noChangeArrowheads="1"/>
          </p:cNvSpPr>
          <p:nvPr/>
        </p:nvSpPr>
        <p:spPr bwMode="auto">
          <a:xfrm>
            <a:off x="4267200" y="6019800"/>
            <a:ext cx="533400" cy="3810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226"/>
                                        </p:tgtEl>
                                        <p:attrNameLst>
                                          <p:attrName>style.visibility</p:attrName>
                                        </p:attrNameLst>
                                      </p:cBhvr>
                                      <p:to>
                                        <p:strVal val="visible"/>
                                      </p:to>
                                    </p:set>
                                    <p:anim calcmode="lin" valueType="num">
                                      <p:cBhvr additive="base">
                                        <p:cTn id="11" dur="500" fill="hold"/>
                                        <p:tgtEl>
                                          <p:spTgt spid="8226"/>
                                        </p:tgtEl>
                                        <p:attrNameLst>
                                          <p:attrName>ppt_x</p:attrName>
                                        </p:attrNameLst>
                                      </p:cBhvr>
                                      <p:tavLst>
                                        <p:tav tm="0">
                                          <p:val>
                                            <p:strVal val="0-#ppt_w/2"/>
                                          </p:val>
                                        </p:tav>
                                        <p:tav tm="100000">
                                          <p:val>
                                            <p:strVal val="#ppt_x"/>
                                          </p:val>
                                        </p:tav>
                                      </p:tavLst>
                                    </p:anim>
                                    <p:anim calcmode="lin" valueType="num">
                                      <p:cBhvr additive="base">
                                        <p:cTn id="12" dur="500" fill="hold"/>
                                        <p:tgtEl>
                                          <p:spTgt spid="8226"/>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8197"/>
                                        </p:tgtEl>
                                        <p:attrNameLst>
                                          <p:attrName>style.visibility</p:attrName>
                                        </p:attrNameLst>
                                      </p:cBhvr>
                                      <p:to>
                                        <p:strVal val="visible"/>
                                      </p:to>
                                    </p:set>
                                    <p:anim calcmode="lin" valueType="num">
                                      <p:cBhvr additive="base">
                                        <p:cTn id="15" dur="500" fill="hold"/>
                                        <p:tgtEl>
                                          <p:spTgt spid="8197"/>
                                        </p:tgtEl>
                                        <p:attrNameLst>
                                          <p:attrName>ppt_x</p:attrName>
                                        </p:attrNameLst>
                                      </p:cBhvr>
                                      <p:tavLst>
                                        <p:tav tm="0">
                                          <p:val>
                                            <p:strVal val="0-#ppt_w/2"/>
                                          </p:val>
                                        </p:tav>
                                        <p:tav tm="100000">
                                          <p:val>
                                            <p:strVal val="#ppt_x"/>
                                          </p:val>
                                        </p:tav>
                                      </p:tavLst>
                                    </p:anim>
                                    <p:anim calcmode="lin" valueType="num">
                                      <p:cBhvr additive="base">
                                        <p:cTn id="16" dur="500" fill="hold"/>
                                        <p:tgtEl>
                                          <p:spTgt spid="8197"/>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6"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02B4B591-F5EA-42AA-B600-51F85E41FA20}" type="slidenum">
              <a:rPr lang="en-US" altLang="zh-CN" sz="1400" smtClean="0"/>
              <a:pPr eaLnBrk="1" hangingPunct="1">
                <a:spcBef>
                  <a:spcPct val="0"/>
                </a:spcBef>
                <a:buFontTx/>
                <a:buNone/>
              </a:pPr>
              <a:t>14</a:t>
            </a:fld>
            <a:r>
              <a:rPr lang="en-US" altLang="zh-CN" sz="1400" dirty="0" smtClean="0"/>
              <a:t>/48</a:t>
            </a:r>
          </a:p>
        </p:txBody>
      </p:sp>
      <p:sp>
        <p:nvSpPr>
          <p:cNvPr id="10243" name="Rectangle 2"/>
          <p:cNvSpPr>
            <a:spLocks noGrp="1" noChangeArrowheads="1"/>
          </p:cNvSpPr>
          <p:nvPr>
            <p:ph type="title"/>
          </p:nvPr>
        </p:nvSpPr>
        <p:spPr>
          <a:xfrm>
            <a:off x="685800" y="762000"/>
            <a:ext cx="7772400" cy="533400"/>
          </a:xfrm>
        </p:spPr>
        <p:txBody>
          <a:bodyPr/>
          <a:lstStyle/>
          <a:p>
            <a:pPr eaLnBrk="1" hangingPunct="1"/>
            <a:r>
              <a:rPr lang="zh-CN" altLang="en-US" sz="3200" smtClean="0">
                <a:ea typeface="黑体" pitchFamily="49" charset="-122"/>
              </a:rPr>
              <a:t>位置与姿态的表示</a:t>
            </a:r>
          </a:p>
        </p:txBody>
      </p:sp>
      <p:sp>
        <p:nvSpPr>
          <p:cNvPr id="10244" name="Rectangle 3"/>
          <p:cNvSpPr>
            <a:spLocks noGrp="1" noChangeArrowheads="1"/>
          </p:cNvSpPr>
          <p:nvPr>
            <p:ph type="body" idx="1"/>
          </p:nvPr>
        </p:nvSpPr>
        <p:spPr>
          <a:xfrm>
            <a:off x="609600" y="1535113"/>
            <a:ext cx="8077200" cy="1143000"/>
          </a:xfrm>
        </p:spPr>
        <p:txBody>
          <a:bodyPr/>
          <a:lstStyle/>
          <a:p>
            <a:pPr eaLnBrk="1" hangingPunct="1"/>
            <a:r>
              <a:rPr lang="zh-CN" altLang="en-US" smtClean="0">
                <a:solidFill>
                  <a:schemeClr val="hlink"/>
                </a:solidFill>
                <a:ea typeface="黑体" pitchFamily="49" charset="-122"/>
              </a:rPr>
              <a:t>旋转矩阵</a:t>
            </a:r>
          </a:p>
          <a:p>
            <a:pPr eaLnBrk="1" hangingPunct="1">
              <a:buFontTx/>
              <a:buNone/>
            </a:pPr>
            <a:r>
              <a:rPr lang="zh-CN" altLang="en-US" sz="2400" smtClean="0">
                <a:ea typeface="黑体" pitchFamily="49" charset="-122"/>
              </a:rPr>
              <a:t>旋转矩阵中的</a:t>
            </a:r>
            <a:r>
              <a:rPr lang="en-US" altLang="zh-CN" sz="2400" smtClean="0">
                <a:ea typeface="黑体" pitchFamily="49" charset="-122"/>
              </a:rPr>
              <a:t>9</a:t>
            </a:r>
            <a:r>
              <a:rPr lang="zh-CN" altLang="en-US" sz="2400" smtClean="0">
                <a:ea typeface="黑体" pitchFamily="49" charset="-122"/>
              </a:rPr>
              <a:t>个元素只有</a:t>
            </a:r>
            <a:r>
              <a:rPr lang="en-US" altLang="zh-CN" sz="2400" smtClean="0">
                <a:ea typeface="黑体" pitchFamily="49" charset="-122"/>
              </a:rPr>
              <a:t>3</a:t>
            </a:r>
            <a:r>
              <a:rPr lang="zh-CN" altLang="en-US" sz="2400" smtClean="0">
                <a:ea typeface="黑体" pitchFamily="49" charset="-122"/>
              </a:rPr>
              <a:t>个独立变量，它满足正交条件：</a:t>
            </a:r>
          </a:p>
        </p:txBody>
      </p:sp>
      <p:sp>
        <p:nvSpPr>
          <p:cNvPr id="10245" name="Rectangle 4"/>
          <p:cNvSpPr>
            <a:spLocks noChangeArrowheads="1"/>
          </p:cNvSpPr>
          <p:nvPr/>
        </p:nvSpPr>
        <p:spPr bwMode="auto">
          <a:xfrm>
            <a:off x="228600" y="304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endParaRPr kumimoji="0" lang="zh-CN" altLang="en-US" sz="2000" i="1" dirty="0">
              <a:latin typeface="宋体" pitchFamily="2" charset="-122"/>
            </a:endParaRPr>
          </a:p>
        </p:txBody>
      </p:sp>
      <p:graphicFrame>
        <p:nvGraphicFramePr>
          <p:cNvPr id="10246" name="Object 6"/>
          <p:cNvGraphicFramePr>
            <a:graphicFrameLocks noChangeAspect="1"/>
          </p:cNvGraphicFramePr>
          <p:nvPr/>
        </p:nvGraphicFramePr>
        <p:xfrm>
          <a:off x="2743200" y="1600200"/>
          <a:ext cx="457200" cy="434975"/>
        </p:xfrm>
        <a:graphic>
          <a:graphicData uri="http://schemas.openxmlformats.org/presentationml/2006/ole">
            <mc:AlternateContent xmlns:mc="http://schemas.openxmlformats.org/markup-compatibility/2006">
              <mc:Choice xmlns:v="urn:schemas-microsoft-com:vml" Requires="v">
                <p:oleObj spid="_x0000_s10408" name="Equation" r:id="rId3" imgW="221037" imgH="205740" progId="Equation.3">
                  <p:embed/>
                </p:oleObj>
              </mc:Choice>
              <mc:Fallback>
                <p:oleObj name="Equation" r:id="rId3" imgW="221037" imgH="20574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600200"/>
                        <a:ext cx="457200" cy="4349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7" name="Object 10"/>
          <p:cNvGraphicFramePr>
            <a:graphicFrameLocks noChangeAspect="1"/>
          </p:cNvGraphicFramePr>
          <p:nvPr/>
        </p:nvGraphicFramePr>
        <p:xfrm>
          <a:off x="1981200" y="2590800"/>
          <a:ext cx="2803525" cy="725488"/>
        </p:xfrm>
        <a:graphic>
          <a:graphicData uri="http://schemas.openxmlformats.org/presentationml/2006/ole">
            <mc:AlternateContent xmlns:mc="http://schemas.openxmlformats.org/markup-compatibility/2006">
              <mc:Choice xmlns:v="urn:schemas-microsoft-com:vml" Requires="v">
                <p:oleObj spid="_x0000_s10409" name="Equation" r:id="rId5" imgW="1844178" imgH="457232" progId="Equation.3">
                  <p:embed/>
                </p:oleObj>
              </mc:Choice>
              <mc:Fallback>
                <p:oleObj name="Equation" r:id="rId5" imgW="1844178" imgH="457232"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2590800"/>
                        <a:ext cx="2803525" cy="725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8" name="Object 11"/>
          <p:cNvGraphicFramePr>
            <a:graphicFrameLocks noChangeAspect="1"/>
          </p:cNvGraphicFramePr>
          <p:nvPr/>
        </p:nvGraphicFramePr>
        <p:xfrm>
          <a:off x="1978025" y="3429000"/>
          <a:ext cx="2289175" cy="419100"/>
        </p:xfrm>
        <a:graphic>
          <a:graphicData uri="http://schemas.openxmlformats.org/presentationml/2006/ole">
            <mc:AlternateContent xmlns:mc="http://schemas.openxmlformats.org/markup-compatibility/2006">
              <mc:Choice xmlns:v="urn:schemas-microsoft-com:vml" Requires="v">
                <p:oleObj spid="_x0000_s10410" name="Equation" r:id="rId7" imgW="1501269" imgH="258973" progId="Equation.3">
                  <p:embed/>
                </p:oleObj>
              </mc:Choice>
              <mc:Fallback>
                <p:oleObj name="Equation" r:id="rId7" imgW="1501269" imgH="258973"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8025" y="3429000"/>
                        <a:ext cx="2289175"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9" name="Text Box 12"/>
          <p:cNvSpPr txBox="1">
            <a:spLocks noChangeArrowheads="1"/>
          </p:cNvSpPr>
          <p:nvPr/>
        </p:nvSpPr>
        <p:spPr bwMode="auto">
          <a:xfrm>
            <a:off x="684213" y="3897313"/>
            <a:ext cx="609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a:ea typeface="黑体" pitchFamily="49" charset="-122"/>
              </a:rPr>
              <a:t>旋转变换的逆（反变换）等于其转置。</a:t>
            </a:r>
          </a:p>
        </p:txBody>
      </p:sp>
      <p:graphicFrame>
        <p:nvGraphicFramePr>
          <p:cNvPr id="10250" name="Object 13"/>
          <p:cNvGraphicFramePr>
            <a:graphicFrameLocks noChangeAspect="1"/>
          </p:cNvGraphicFramePr>
          <p:nvPr/>
        </p:nvGraphicFramePr>
        <p:xfrm>
          <a:off x="838200" y="4419600"/>
          <a:ext cx="6884988" cy="1489075"/>
        </p:xfrm>
        <a:graphic>
          <a:graphicData uri="http://schemas.openxmlformats.org/presentationml/2006/ole">
            <mc:AlternateContent xmlns:mc="http://schemas.openxmlformats.org/markup-compatibility/2006">
              <mc:Choice xmlns:v="urn:schemas-microsoft-com:vml" Requires="v">
                <p:oleObj spid="_x0000_s10411" name="Equation" r:id="rId9" imgW="4564455" imgH="967697" progId="Equation.3">
                  <p:embed/>
                </p:oleObj>
              </mc:Choice>
              <mc:Fallback>
                <p:oleObj name="Equation" r:id="rId9" imgW="4564455" imgH="967697"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200" y="4419600"/>
                        <a:ext cx="6884988" cy="148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51" name="AutoShape 14">
            <a:hlinkClick r:id="rId11" action="ppaction://hlinksldjump" highlightClick="1"/>
          </p:cNvPr>
          <p:cNvSpPr>
            <a:spLocks noChangeArrowheads="1"/>
          </p:cNvSpPr>
          <p:nvPr/>
        </p:nvSpPr>
        <p:spPr bwMode="auto">
          <a:xfrm>
            <a:off x="6172200" y="4038600"/>
            <a:ext cx="381000" cy="2286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DDB9EAAA-F0AA-4C1A-9017-E5E3DA64377C}" type="slidenum">
              <a:rPr lang="en-US" altLang="zh-CN" sz="1400" smtClean="0"/>
              <a:pPr eaLnBrk="1" hangingPunct="1">
                <a:spcBef>
                  <a:spcPct val="0"/>
                </a:spcBef>
                <a:buFontTx/>
                <a:buNone/>
              </a:pPr>
              <a:t>15</a:t>
            </a:fld>
            <a:r>
              <a:rPr lang="en-US" altLang="zh-CN" sz="1400" dirty="0" smtClean="0"/>
              <a:t>/48</a:t>
            </a:r>
          </a:p>
        </p:txBody>
      </p:sp>
      <p:sp>
        <p:nvSpPr>
          <p:cNvPr id="11267" name="Rectangle 2"/>
          <p:cNvSpPr>
            <a:spLocks noGrp="1" noChangeArrowheads="1"/>
          </p:cNvSpPr>
          <p:nvPr>
            <p:ph type="title"/>
          </p:nvPr>
        </p:nvSpPr>
        <p:spPr>
          <a:xfrm>
            <a:off x="685800" y="609600"/>
            <a:ext cx="7772400" cy="947738"/>
          </a:xfrm>
        </p:spPr>
        <p:txBody>
          <a:bodyPr/>
          <a:lstStyle/>
          <a:p>
            <a:pPr eaLnBrk="1" hangingPunct="1"/>
            <a:r>
              <a:rPr lang="zh-CN" altLang="en-US" sz="3200" smtClean="0">
                <a:ea typeface="黑体" pitchFamily="49" charset="-122"/>
              </a:rPr>
              <a:t>位置与姿态的表示</a:t>
            </a:r>
          </a:p>
        </p:txBody>
      </p:sp>
      <p:sp>
        <p:nvSpPr>
          <p:cNvPr id="11268" name="Rectangle 3"/>
          <p:cNvSpPr>
            <a:spLocks noGrp="1" noChangeArrowheads="1"/>
          </p:cNvSpPr>
          <p:nvPr>
            <p:ph type="body" idx="1"/>
          </p:nvPr>
        </p:nvSpPr>
        <p:spPr>
          <a:xfrm>
            <a:off x="685800" y="1736725"/>
            <a:ext cx="7772400" cy="4359275"/>
          </a:xfrm>
        </p:spPr>
        <p:txBody>
          <a:bodyPr/>
          <a:lstStyle/>
          <a:p>
            <a:pPr eaLnBrk="1" hangingPunct="1"/>
            <a:r>
              <a:rPr lang="zh-CN" altLang="en-US" smtClean="0">
                <a:solidFill>
                  <a:schemeClr val="hlink"/>
                </a:solidFill>
                <a:ea typeface="黑体" pitchFamily="49" charset="-122"/>
              </a:rPr>
              <a:t>位姿</a:t>
            </a:r>
            <a:r>
              <a:rPr lang="en-US" altLang="zh-CN" smtClean="0">
                <a:solidFill>
                  <a:schemeClr val="hlink"/>
                </a:solidFill>
                <a:ea typeface="黑体" pitchFamily="49" charset="-122"/>
              </a:rPr>
              <a:t>(pose)</a:t>
            </a:r>
            <a:r>
              <a:rPr lang="zh-CN" altLang="en-US" smtClean="0">
                <a:solidFill>
                  <a:schemeClr val="hlink"/>
                </a:solidFill>
                <a:ea typeface="黑体" pitchFamily="49" charset="-122"/>
              </a:rPr>
              <a:t>描述：</a:t>
            </a:r>
            <a:r>
              <a:rPr lang="zh-CN" altLang="en-US" sz="2400" smtClean="0">
                <a:ea typeface="黑体" pitchFamily="49" charset="-122"/>
              </a:rPr>
              <a:t>相对于参考坐标系</a:t>
            </a:r>
            <a:r>
              <a:rPr lang="en-US" altLang="zh-CN" sz="2400" smtClean="0">
                <a:ea typeface="黑体" pitchFamily="49" charset="-122"/>
              </a:rPr>
              <a:t>{A}</a:t>
            </a:r>
            <a:r>
              <a:rPr lang="zh-CN" altLang="en-US" sz="2400" smtClean="0">
                <a:ea typeface="黑体" pitchFamily="49" charset="-122"/>
              </a:rPr>
              <a:t>，坐标系</a:t>
            </a:r>
            <a:r>
              <a:rPr lang="en-US" altLang="zh-CN" sz="2400" smtClean="0">
                <a:ea typeface="黑体" pitchFamily="49" charset="-122"/>
              </a:rPr>
              <a:t>{B}</a:t>
            </a:r>
            <a:r>
              <a:rPr lang="zh-CN" altLang="en-US" sz="2400" smtClean="0">
                <a:ea typeface="黑体" pitchFamily="49" charset="-122"/>
              </a:rPr>
              <a:t>的原点位置和坐标轴的方位可以由位置矢量和旋转矩阵描述。刚体</a:t>
            </a:r>
            <a:r>
              <a:rPr lang="en-US" altLang="zh-CN" sz="2400" smtClean="0">
                <a:ea typeface="黑体" pitchFamily="49" charset="-122"/>
              </a:rPr>
              <a:t>B</a:t>
            </a:r>
            <a:r>
              <a:rPr lang="zh-CN" altLang="en-US" sz="2400" smtClean="0">
                <a:ea typeface="黑体" pitchFamily="49" charset="-122"/>
              </a:rPr>
              <a:t>在参考坐标系</a:t>
            </a:r>
            <a:r>
              <a:rPr lang="en-US" altLang="zh-CN" sz="2400" smtClean="0">
                <a:ea typeface="黑体" pitchFamily="49" charset="-122"/>
              </a:rPr>
              <a:t>{A}</a:t>
            </a:r>
            <a:r>
              <a:rPr lang="zh-CN" altLang="en-US" sz="2400" smtClean="0">
                <a:ea typeface="黑体" pitchFamily="49" charset="-122"/>
              </a:rPr>
              <a:t>中的位姿利用坐标系</a:t>
            </a:r>
            <a:r>
              <a:rPr lang="en-US" altLang="zh-CN" sz="2400" smtClean="0">
                <a:ea typeface="黑体" pitchFamily="49" charset="-122"/>
              </a:rPr>
              <a:t>{B}</a:t>
            </a:r>
            <a:r>
              <a:rPr lang="zh-CN" altLang="en-US" sz="2400" smtClean="0">
                <a:ea typeface="黑体" pitchFamily="49" charset="-122"/>
              </a:rPr>
              <a:t>描述。</a:t>
            </a:r>
          </a:p>
          <a:p>
            <a:pPr eaLnBrk="1" hangingPunct="1">
              <a:buFontTx/>
              <a:buNone/>
            </a:pPr>
            <a:endParaRPr lang="zh-CN" altLang="en-US" sz="2400" smtClean="0">
              <a:ea typeface="黑体" pitchFamily="49" charset="-122"/>
            </a:endParaRPr>
          </a:p>
          <a:p>
            <a:pPr eaLnBrk="1" hangingPunct="1">
              <a:buFontTx/>
              <a:buNone/>
            </a:pPr>
            <a:endParaRPr lang="zh-CN" altLang="en-US" sz="2400" smtClean="0">
              <a:ea typeface="黑体" pitchFamily="49" charset="-122"/>
            </a:endParaRPr>
          </a:p>
          <a:p>
            <a:pPr eaLnBrk="1" hangingPunct="1">
              <a:buFontTx/>
              <a:buNone/>
            </a:pPr>
            <a:r>
              <a:rPr lang="zh-CN" altLang="en-US" sz="2400" smtClean="0">
                <a:ea typeface="黑体" pitchFamily="49" charset="-122"/>
              </a:rPr>
              <a:t>    当表示位置时，</a:t>
            </a:r>
          </a:p>
          <a:p>
            <a:pPr eaLnBrk="1" hangingPunct="1">
              <a:buFontTx/>
              <a:buNone/>
            </a:pPr>
            <a:r>
              <a:rPr lang="zh-CN" altLang="en-US" sz="2400" smtClean="0">
                <a:ea typeface="黑体" pitchFamily="49" charset="-122"/>
              </a:rPr>
              <a:t>    当表示方位时，</a:t>
            </a:r>
          </a:p>
        </p:txBody>
      </p:sp>
      <p:sp>
        <p:nvSpPr>
          <p:cNvPr id="11269" name="Rectangle 4"/>
          <p:cNvSpPr>
            <a:spLocks noChangeArrowheads="1"/>
          </p:cNvSpPr>
          <p:nvPr/>
        </p:nvSpPr>
        <p:spPr bwMode="auto">
          <a:xfrm>
            <a:off x="228600" y="304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endParaRPr kumimoji="0" lang="zh-CN" altLang="en-US" sz="2000" i="1" dirty="0">
              <a:latin typeface="宋体" pitchFamily="2" charset="-122"/>
            </a:endParaRPr>
          </a:p>
        </p:txBody>
      </p:sp>
      <p:graphicFrame>
        <p:nvGraphicFramePr>
          <p:cNvPr id="11270" name="Object 5"/>
          <p:cNvGraphicFramePr>
            <a:graphicFrameLocks noChangeAspect="1"/>
          </p:cNvGraphicFramePr>
          <p:nvPr/>
        </p:nvGraphicFramePr>
        <p:xfrm>
          <a:off x="2879725" y="3681413"/>
          <a:ext cx="2362200" cy="495300"/>
        </p:xfrm>
        <a:graphic>
          <a:graphicData uri="http://schemas.openxmlformats.org/presentationml/2006/ole">
            <mc:AlternateContent xmlns:mc="http://schemas.openxmlformats.org/markup-compatibility/2006">
              <mc:Choice xmlns:v="urn:schemas-microsoft-com:vml" Requires="v">
                <p:oleObj spid="_x0000_s11390" name="Equation" r:id="rId3" imgW="1066668" imgH="205740" progId="Equation.3">
                  <p:embed/>
                </p:oleObj>
              </mc:Choice>
              <mc:Fallback>
                <p:oleObj name="Equation" r:id="rId3" imgW="1066668" imgH="2057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9725" y="3681413"/>
                        <a:ext cx="23622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1" name="Object 6"/>
          <p:cNvGraphicFramePr>
            <a:graphicFrameLocks noChangeAspect="1"/>
          </p:cNvGraphicFramePr>
          <p:nvPr/>
        </p:nvGraphicFramePr>
        <p:xfrm>
          <a:off x="3352800" y="4532313"/>
          <a:ext cx="687388" cy="344487"/>
        </p:xfrm>
        <a:graphic>
          <a:graphicData uri="http://schemas.openxmlformats.org/presentationml/2006/ole">
            <mc:AlternateContent xmlns:mc="http://schemas.openxmlformats.org/markup-compatibility/2006">
              <mc:Choice xmlns:v="urn:schemas-microsoft-com:vml" Requires="v">
                <p:oleObj spid="_x0000_s11391" name="Equation" r:id="rId5" imgW="434313" imgH="205740" progId="Equation.3">
                  <p:embed/>
                </p:oleObj>
              </mc:Choice>
              <mc:Fallback>
                <p:oleObj name="Equation" r:id="rId5" imgW="434313" imgH="20574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4532313"/>
                        <a:ext cx="687388"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2" name="Object 7"/>
          <p:cNvGraphicFramePr>
            <a:graphicFrameLocks noChangeAspect="1"/>
          </p:cNvGraphicFramePr>
          <p:nvPr/>
        </p:nvGraphicFramePr>
        <p:xfrm>
          <a:off x="3305175" y="4989513"/>
          <a:ext cx="782638" cy="344487"/>
        </p:xfrm>
        <a:graphic>
          <a:graphicData uri="http://schemas.openxmlformats.org/presentationml/2006/ole">
            <mc:AlternateContent xmlns:mc="http://schemas.openxmlformats.org/markup-compatibility/2006">
              <mc:Choice xmlns:v="urn:schemas-microsoft-com:vml" Requires="v">
                <p:oleObj spid="_x0000_s11392" name="Equation" r:id="rId7" imgW="495249" imgH="205740" progId="Equation.3">
                  <p:embed/>
                </p:oleObj>
              </mc:Choice>
              <mc:Fallback>
                <p:oleObj name="Equation" r:id="rId7" imgW="495249" imgH="20574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5175" y="4989513"/>
                        <a:ext cx="782638"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A1A7E8B9-1B2D-4324-9A45-A0FF89F7B9FC}" type="slidenum">
              <a:rPr lang="en-US" altLang="zh-CN" sz="1400" smtClean="0"/>
              <a:pPr eaLnBrk="1" hangingPunct="1">
                <a:spcBef>
                  <a:spcPct val="0"/>
                </a:spcBef>
                <a:buFontTx/>
                <a:buNone/>
              </a:pPr>
              <a:t>16</a:t>
            </a:fld>
            <a:r>
              <a:rPr lang="en-US" altLang="zh-CN" sz="1400" dirty="0" smtClean="0"/>
              <a:t>/48</a:t>
            </a:r>
          </a:p>
        </p:txBody>
      </p:sp>
      <p:sp>
        <p:nvSpPr>
          <p:cNvPr id="12291" name="Rectangle 2"/>
          <p:cNvSpPr>
            <a:spLocks noGrp="1" noChangeArrowheads="1"/>
          </p:cNvSpPr>
          <p:nvPr>
            <p:ph type="title"/>
          </p:nvPr>
        </p:nvSpPr>
        <p:spPr>
          <a:xfrm>
            <a:off x="685800" y="609600"/>
            <a:ext cx="7772400" cy="685800"/>
          </a:xfrm>
        </p:spPr>
        <p:txBody>
          <a:bodyPr/>
          <a:lstStyle/>
          <a:p>
            <a:pPr eaLnBrk="1" hangingPunct="1"/>
            <a:r>
              <a:rPr lang="zh-CN" altLang="en-US" sz="3200" smtClean="0">
                <a:ea typeface="黑体" pitchFamily="49" charset="-122"/>
              </a:rPr>
              <a:t>坐标变换</a:t>
            </a:r>
          </a:p>
        </p:txBody>
      </p:sp>
      <p:sp>
        <p:nvSpPr>
          <p:cNvPr id="12292" name="Rectangle 3"/>
          <p:cNvSpPr>
            <a:spLocks noGrp="1" noChangeArrowheads="1"/>
          </p:cNvSpPr>
          <p:nvPr>
            <p:ph type="body" idx="1"/>
          </p:nvPr>
        </p:nvSpPr>
        <p:spPr>
          <a:xfrm>
            <a:off x="685800" y="1447800"/>
            <a:ext cx="7772400" cy="4648200"/>
          </a:xfrm>
        </p:spPr>
        <p:txBody>
          <a:bodyPr/>
          <a:lstStyle/>
          <a:p>
            <a:pPr eaLnBrk="1" hangingPunct="1"/>
            <a:r>
              <a:rPr lang="zh-CN" altLang="en-US" smtClean="0">
                <a:solidFill>
                  <a:schemeClr val="hlink"/>
                </a:solidFill>
                <a:ea typeface="黑体" pitchFamily="49" charset="-122"/>
              </a:rPr>
              <a:t>平移坐标变换：</a:t>
            </a:r>
            <a:r>
              <a:rPr lang="zh-CN" altLang="en-US" sz="2400" smtClean="0">
                <a:ea typeface="黑体" pitchFamily="49" charset="-122"/>
              </a:rPr>
              <a:t>在坐标系</a:t>
            </a:r>
            <a:r>
              <a:rPr lang="en-US" altLang="zh-CN" sz="2400" smtClean="0">
                <a:ea typeface="黑体" pitchFamily="49" charset="-122"/>
              </a:rPr>
              <a:t>{B}</a:t>
            </a:r>
            <a:r>
              <a:rPr lang="zh-CN" altLang="en-US" sz="2400" smtClean="0">
                <a:ea typeface="黑体" pitchFamily="49" charset="-122"/>
              </a:rPr>
              <a:t>中的位置矢量</a:t>
            </a:r>
            <a:r>
              <a:rPr lang="en-US" altLang="zh-CN" sz="2400" baseline="30000" smtClean="0">
                <a:ea typeface="黑体" pitchFamily="49" charset="-122"/>
              </a:rPr>
              <a:t>B</a:t>
            </a:r>
            <a:r>
              <a:rPr lang="en-US" altLang="zh-CN" sz="2400" b="1" i="1" smtClean="0">
                <a:ea typeface="黑体" pitchFamily="49" charset="-122"/>
              </a:rPr>
              <a:t>p</a:t>
            </a:r>
            <a:r>
              <a:rPr lang="zh-CN" altLang="en-US" sz="2400" smtClean="0">
                <a:ea typeface="黑体" pitchFamily="49" charset="-122"/>
              </a:rPr>
              <a:t>在坐标系</a:t>
            </a:r>
            <a:r>
              <a:rPr lang="en-US" altLang="zh-CN" sz="2400" smtClean="0">
                <a:ea typeface="黑体" pitchFamily="49" charset="-122"/>
              </a:rPr>
              <a:t>{A}</a:t>
            </a:r>
            <a:r>
              <a:rPr lang="zh-CN" altLang="en-US" sz="2400" smtClean="0">
                <a:ea typeface="黑体" pitchFamily="49" charset="-122"/>
              </a:rPr>
              <a:t>中的表示可由矢量相加获得。</a:t>
            </a:r>
          </a:p>
          <a:p>
            <a:pPr eaLnBrk="1" hangingPunct="1">
              <a:buFontTx/>
              <a:buNone/>
            </a:pPr>
            <a:endParaRPr lang="zh-CN" altLang="en-US" sz="2400" smtClean="0">
              <a:ea typeface="黑体" pitchFamily="49" charset="-122"/>
            </a:endParaRPr>
          </a:p>
          <a:p>
            <a:pPr eaLnBrk="1" hangingPunct="1"/>
            <a:r>
              <a:rPr lang="zh-CN" altLang="en-US" smtClean="0">
                <a:solidFill>
                  <a:schemeClr val="hlink"/>
                </a:solidFill>
                <a:ea typeface="黑体" pitchFamily="49" charset="-122"/>
              </a:rPr>
              <a:t>旋转坐标变换：</a:t>
            </a:r>
          </a:p>
          <a:p>
            <a:pPr eaLnBrk="1" hangingPunct="1">
              <a:buFontTx/>
              <a:buNone/>
            </a:pPr>
            <a:r>
              <a:rPr lang="zh-CN" altLang="en-US" sz="2400" smtClean="0">
                <a:ea typeface="黑体" pitchFamily="49" charset="-122"/>
              </a:rPr>
              <a:t>坐标系</a:t>
            </a:r>
            <a:r>
              <a:rPr lang="en-US" altLang="zh-CN" sz="2400" smtClean="0">
                <a:ea typeface="黑体" pitchFamily="49" charset="-122"/>
              </a:rPr>
              <a:t>{B}</a:t>
            </a:r>
            <a:r>
              <a:rPr lang="zh-CN" altLang="en-US" sz="2400" smtClean="0">
                <a:ea typeface="黑体" pitchFamily="49" charset="-122"/>
              </a:rPr>
              <a:t>与坐标系</a:t>
            </a:r>
            <a:r>
              <a:rPr lang="en-US" altLang="zh-CN" sz="2400" smtClean="0">
                <a:ea typeface="黑体" pitchFamily="49" charset="-122"/>
              </a:rPr>
              <a:t>{A}</a:t>
            </a:r>
            <a:r>
              <a:rPr lang="zh-CN" altLang="en-US" sz="2400" smtClean="0">
                <a:ea typeface="黑体" pitchFamily="49" charset="-122"/>
              </a:rPr>
              <a:t>原点</a:t>
            </a:r>
          </a:p>
          <a:p>
            <a:pPr eaLnBrk="1" hangingPunct="1">
              <a:buFontTx/>
              <a:buNone/>
            </a:pPr>
            <a:r>
              <a:rPr lang="zh-CN" altLang="en-US" sz="2400" smtClean="0">
                <a:ea typeface="黑体" pitchFamily="49" charset="-122"/>
              </a:rPr>
              <a:t>相同，则</a:t>
            </a:r>
            <a:r>
              <a:rPr lang="en-US" altLang="zh-CN" sz="2400" i="1" smtClean="0">
                <a:ea typeface="黑体" pitchFamily="49" charset="-122"/>
              </a:rPr>
              <a:t>p</a:t>
            </a:r>
            <a:r>
              <a:rPr lang="zh-CN" altLang="en-US" sz="2400" smtClean="0">
                <a:ea typeface="黑体" pitchFamily="49" charset="-122"/>
              </a:rPr>
              <a:t>点在两个坐标系中</a:t>
            </a:r>
          </a:p>
          <a:p>
            <a:pPr eaLnBrk="1" hangingPunct="1">
              <a:buFontTx/>
              <a:buNone/>
            </a:pPr>
            <a:r>
              <a:rPr lang="zh-CN" altLang="en-US" sz="2400" smtClean="0">
                <a:ea typeface="黑体" pitchFamily="49" charset="-122"/>
              </a:rPr>
              <a:t>的描述具有下列关系：</a:t>
            </a:r>
          </a:p>
        </p:txBody>
      </p:sp>
      <p:sp>
        <p:nvSpPr>
          <p:cNvPr id="12293" name="Rectangle 4"/>
          <p:cNvSpPr>
            <a:spLocks noChangeArrowheads="1"/>
          </p:cNvSpPr>
          <p:nvPr/>
        </p:nvSpPr>
        <p:spPr bwMode="auto">
          <a:xfrm>
            <a:off x="228600" y="304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endParaRPr kumimoji="0" lang="zh-CN" altLang="en-US" sz="2000" i="1" dirty="0">
              <a:latin typeface="宋体" pitchFamily="2" charset="-122"/>
            </a:endParaRPr>
          </a:p>
        </p:txBody>
      </p:sp>
      <p:graphicFrame>
        <p:nvGraphicFramePr>
          <p:cNvPr id="12294" name="Object 5"/>
          <p:cNvGraphicFramePr>
            <a:graphicFrameLocks noChangeAspect="1"/>
          </p:cNvGraphicFramePr>
          <p:nvPr/>
        </p:nvGraphicFramePr>
        <p:xfrm>
          <a:off x="1295400" y="2438400"/>
          <a:ext cx="1371600" cy="411163"/>
        </p:xfrm>
        <a:graphic>
          <a:graphicData uri="http://schemas.openxmlformats.org/presentationml/2006/ole">
            <mc:AlternateContent xmlns:mc="http://schemas.openxmlformats.org/markup-compatibility/2006">
              <mc:Choice xmlns:v="urn:schemas-microsoft-com:vml" Requires="v">
                <p:oleObj spid="_x0000_s12459" name="Equation" r:id="rId3" imgW="739281" imgH="205740" progId="Equation.3">
                  <p:embed/>
                </p:oleObj>
              </mc:Choice>
              <mc:Fallback>
                <p:oleObj name="Equation" r:id="rId3" imgW="739281" imgH="2057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438400"/>
                        <a:ext cx="1371600"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295" name="Group 75"/>
          <p:cNvGrpSpPr>
            <a:grpSpLocks/>
          </p:cNvGrpSpPr>
          <p:nvPr/>
        </p:nvGrpSpPr>
        <p:grpSpPr bwMode="auto">
          <a:xfrm>
            <a:off x="5105400" y="2286000"/>
            <a:ext cx="3657600" cy="2057400"/>
            <a:chOff x="3216" y="1584"/>
            <a:chExt cx="2304" cy="1296"/>
          </a:xfrm>
        </p:grpSpPr>
        <p:sp>
          <p:nvSpPr>
            <p:cNvPr id="12319" name="Line 7"/>
            <p:cNvSpPr>
              <a:spLocks noChangeShapeType="1"/>
            </p:cNvSpPr>
            <p:nvPr/>
          </p:nvSpPr>
          <p:spPr bwMode="auto">
            <a:xfrm flipV="1">
              <a:off x="3648" y="1920"/>
              <a:ext cx="0"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20" name="Line 8"/>
            <p:cNvSpPr>
              <a:spLocks noChangeShapeType="1"/>
            </p:cNvSpPr>
            <p:nvPr/>
          </p:nvSpPr>
          <p:spPr bwMode="auto">
            <a:xfrm>
              <a:off x="3648" y="2448"/>
              <a:ext cx="6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21" name="Line 9"/>
            <p:cNvSpPr>
              <a:spLocks noChangeShapeType="1"/>
            </p:cNvSpPr>
            <p:nvPr/>
          </p:nvSpPr>
          <p:spPr bwMode="auto">
            <a:xfrm flipH="1">
              <a:off x="3360" y="2448"/>
              <a:ext cx="288"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22" name="Line 10"/>
            <p:cNvSpPr>
              <a:spLocks noChangeShapeType="1"/>
            </p:cNvSpPr>
            <p:nvPr/>
          </p:nvSpPr>
          <p:spPr bwMode="auto">
            <a:xfrm flipV="1">
              <a:off x="3648" y="1680"/>
              <a:ext cx="1440" cy="768"/>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23" name="Text Box 12"/>
            <p:cNvSpPr txBox="1">
              <a:spLocks noChangeArrowheads="1"/>
            </p:cNvSpPr>
            <p:nvPr/>
          </p:nvSpPr>
          <p:spPr bwMode="auto">
            <a:xfrm>
              <a:off x="3408" y="259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x</a:t>
              </a:r>
              <a:r>
                <a:rPr lang="en-US" altLang="zh-CN" sz="2400" baseline="-25000"/>
                <a:t>A</a:t>
              </a:r>
            </a:p>
          </p:txBody>
        </p:sp>
        <p:sp>
          <p:nvSpPr>
            <p:cNvPr id="12324" name="Text Box 13"/>
            <p:cNvSpPr txBox="1">
              <a:spLocks noChangeArrowheads="1"/>
            </p:cNvSpPr>
            <p:nvPr/>
          </p:nvSpPr>
          <p:spPr bwMode="auto">
            <a:xfrm>
              <a:off x="4128" y="240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y</a:t>
              </a:r>
              <a:r>
                <a:rPr lang="en-US" altLang="zh-CN" sz="2400" baseline="-25000"/>
                <a:t>A</a:t>
              </a:r>
            </a:p>
          </p:txBody>
        </p:sp>
        <p:sp>
          <p:nvSpPr>
            <p:cNvPr id="12325" name="Text Box 14"/>
            <p:cNvSpPr txBox="1">
              <a:spLocks noChangeArrowheads="1"/>
            </p:cNvSpPr>
            <p:nvPr/>
          </p:nvSpPr>
          <p:spPr bwMode="auto">
            <a:xfrm>
              <a:off x="3360" y="182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z</a:t>
              </a:r>
              <a:r>
                <a:rPr lang="en-US" altLang="zh-CN" sz="2400" baseline="-25000"/>
                <a:t>A</a:t>
              </a:r>
            </a:p>
          </p:txBody>
        </p:sp>
        <p:sp>
          <p:nvSpPr>
            <p:cNvPr id="12326" name="Text Box 15"/>
            <p:cNvSpPr txBox="1">
              <a:spLocks noChangeArrowheads="1"/>
            </p:cNvSpPr>
            <p:nvPr/>
          </p:nvSpPr>
          <p:spPr bwMode="auto">
            <a:xfrm>
              <a:off x="3552" y="240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o</a:t>
              </a:r>
              <a:r>
                <a:rPr lang="en-US" altLang="zh-CN" sz="2400" baseline="-25000"/>
                <a:t>A</a:t>
              </a:r>
            </a:p>
          </p:txBody>
        </p:sp>
        <p:sp>
          <p:nvSpPr>
            <p:cNvPr id="12327" name="Text Box 17"/>
            <p:cNvSpPr txBox="1">
              <a:spLocks noChangeArrowheads="1"/>
            </p:cNvSpPr>
            <p:nvPr/>
          </p:nvSpPr>
          <p:spPr bwMode="auto">
            <a:xfrm>
              <a:off x="3984" y="182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baseline="30000"/>
                <a:t>A</a:t>
              </a:r>
              <a:r>
                <a:rPr lang="en-US" altLang="zh-CN" sz="2400" b="1" i="1"/>
                <a:t>p</a:t>
              </a:r>
            </a:p>
          </p:txBody>
        </p:sp>
        <p:sp>
          <p:nvSpPr>
            <p:cNvPr id="12328" name="Line 40"/>
            <p:cNvSpPr>
              <a:spLocks noChangeShapeType="1"/>
            </p:cNvSpPr>
            <p:nvPr/>
          </p:nvSpPr>
          <p:spPr bwMode="auto">
            <a:xfrm flipV="1">
              <a:off x="4704" y="1680"/>
              <a:ext cx="0"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29" name="Line 41"/>
            <p:cNvSpPr>
              <a:spLocks noChangeShapeType="1"/>
            </p:cNvSpPr>
            <p:nvPr/>
          </p:nvSpPr>
          <p:spPr bwMode="auto">
            <a:xfrm>
              <a:off x="4704" y="2208"/>
              <a:ext cx="6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30" name="Line 42"/>
            <p:cNvSpPr>
              <a:spLocks noChangeShapeType="1"/>
            </p:cNvSpPr>
            <p:nvPr/>
          </p:nvSpPr>
          <p:spPr bwMode="auto">
            <a:xfrm flipH="1">
              <a:off x="4416" y="2208"/>
              <a:ext cx="288"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31" name="Line 43"/>
            <p:cNvSpPr>
              <a:spLocks noChangeShapeType="1"/>
            </p:cNvSpPr>
            <p:nvPr/>
          </p:nvSpPr>
          <p:spPr bwMode="auto">
            <a:xfrm flipV="1">
              <a:off x="4704" y="1680"/>
              <a:ext cx="384"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32" name="Oval 44"/>
            <p:cNvSpPr>
              <a:spLocks noChangeArrowheads="1"/>
            </p:cNvSpPr>
            <p:nvPr/>
          </p:nvSpPr>
          <p:spPr bwMode="auto">
            <a:xfrm>
              <a:off x="5088" y="1632"/>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sp>
          <p:nvSpPr>
            <p:cNvPr id="12333" name="Text Box 45"/>
            <p:cNvSpPr txBox="1">
              <a:spLocks noChangeArrowheads="1"/>
            </p:cNvSpPr>
            <p:nvPr/>
          </p:nvSpPr>
          <p:spPr bwMode="auto">
            <a:xfrm>
              <a:off x="4464" y="235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x</a:t>
              </a:r>
              <a:r>
                <a:rPr lang="en-US" altLang="zh-CN" sz="2400" baseline="-25000"/>
                <a:t>B</a:t>
              </a:r>
            </a:p>
          </p:txBody>
        </p:sp>
        <p:sp>
          <p:nvSpPr>
            <p:cNvPr id="12334" name="Text Box 46"/>
            <p:cNvSpPr txBox="1">
              <a:spLocks noChangeArrowheads="1"/>
            </p:cNvSpPr>
            <p:nvPr/>
          </p:nvSpPr>
          <p:spPr bwMode="auto">
            <a:xfrm>
              <a:off x="5184" y="216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y</a:t>
              </a:r>
              <a:r>
                <a:rPr lang="en-US" altLang="zh-CN" sz="2400" baseline="-25000"/>
                <a:t>B</a:t>
              </a:r>
            </a:p>
          </p:txBody>
        </p:sp>
        <p:sp>
          <p:nvSpPr>
            <p:cNvPr id="12335" name="Text Box 47"/>
            <p:cNvSpPr txBox="1">
              <a:spLocks noChangeArrowheads="1"/>
            </p:cNvSpPr>
            <p:nvPr/>
          </p:nvSpPr>
          <p:spPr bwMode="auto">
            <a:xfrm>
              <a:off x="4416" y="158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z</a:t>
              </a:r>
              <a:r>
                <a:rPr lang="en-US" altLang="zh-CN" sz="2400" baseline="-25000"/>
                <a:t>B</a:t>
              </a:r>
            </a:p>
          </p:txBody>
        </p:sp>
        <p:sp>
          <p:nvSpPr>
            <p:cNvPr id="12336" name="Text Box 48"/>
            <p:cNvSpPr txBox="1">
              <a:spLocks noChangeArrowheads="1"/>
            </p:cNvSpPr>
            <p:nvPr/>
          </p:nvSpPr>
          <p:spPr bwMode="auto">
            <a:xfrm>
              <a:off x="4608" y="216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o</a:t>
              </a:r>
              <a:r>
                <a:rPr lang="en-US" altLang="zh-CN" sz="2400" baseline="-25000"/>
                <a:t>B</a:t>
              </a:r>
            </a:p>
          </p:txBody>
        </p:sp>
        <p:sp>
          <p:nvSpPr>
            <p:cNvPr id="12337" name="Text Box 49"/>
            <p:cNvSpPr txBox="1">
              <a:spLocks noChangeArrowheads="1"/>
            </p:cNvSpPr>
            <p:nvPr/>
          </p:nvSpPr>
          <p:spPr bwMode="auto">
            <a:xfrm>
              <a:off x="4944" y="177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baseline="30000"/>
                <a:t>B</a:t>
              </a:r>
              <a:r>
                <a:rPr lang="en-US" altLang="zh-CN" sz="2400" b="1" i="1"/>
                <a:t>p</a:t>
              </a:r>
            </a:p>
          </p:txBody>
        </p:sp>
        <p:sp>
          <p:nvSpPr>
            <p:cNvPr id="12338" name="Text Box 50"/>
            <p:cNvSpPr txBox="1">
              <a:spLocks noChangeArrowheads="1"/>
            </p:cNvSpPr>
            <p:nvPr/>
          </p:nvSpPr>
          <p:spPr bwMode="auto">
            <a:xfrm>
              <a:off x="3216" y="2256"/>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800"/>
                <a:t>{A}</a:t>
              </a:r>
            </a:p>
          </p:txBody>
        </p:sp>
        <p:sp>
          <p:nvSpPr>
            <p:cNvPr id="12339" name="Text Box 51"/>
            <p:cNvSpPr txBox="1">
              <a:spLocks noChangeArrowheads="1"/>
            </p:cNvSpPr>
            <p:nvPr/>
          </p:nvSpPr>
          <p:spPr bwMode="auto">
            <a:xfrm>
              <a:off x="4896" y="2448"/>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800"/>
                <a:t>{B}</a:t>
              </a:r>
            </a:p>
          </p:txBody>
        </p:sp>
        <p:sp>
          <p:nvSpPr>
            <p:cNvPr id="12340" name="Line 53"/>
            <p:cNvSpPr>
              <a:spLocks noChangeShapeType="1"/>
            </p:cNvSpPr>
            <p:nvPr/>
          </p:nvSpPr>
          <p:spPr bwMode="auto">
            <a:xfrm flipV="1">
              <a:off x="3648" y="2208"/>
              <a:ext cx="1056" cy="24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41" name="Text Box 54"/>
            <p:cNvSpPr txBox="1">
              <a:spLocks noChangeArrowheads="1"/>
            </p:cNvSpPr>
            <p:nvPr/>
          </p:nvSpPr>
          <p:spPr bwMode="auto">
            <a:xfrm>
              <a:off x="4272" y="196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baseline="30000"/>
                <a:t>A</a:t>
              </a:r>
              <a:r>
                <a:rPr lang="en-US" altLang="zh-CN" sz="2400" b="1" i="1"/>
                <a:t>p</a:t>
              </a:r>
              <a:r>
                <a:rPr lang="en-US" altLang="zh-CN" sz="2400" baseline="-25000"/>
                <a:t>B</a:t>
              </a:r>
            </a:p>
          </p:txBody>
        </p:sp>
      </p:grpSp>
      <p:grpSp>
        <p:nvGrpSpPr>
          <p:cNvPr id="12296" name="Group 76"/>
          <p:cNvGrpSpPr>
            <a:grpSpLocks/>
          </p:cNvGrpSpPr>
          <p:nvPr/>
        </p:nvGrpSpPr>
        <p:grpSpPr bwMode="auto">
          <a:xfrm>
            <a:off x="5257800" y="4419600"/>
            <a:ext cx="2286000" cy="2133600"/>
            <a:chOff x="3312" y="2832"/>
            <a:chExt cx="1440" cy="1344"/>
          </a:xfrm>
        </p:grpSpPr>
        <p:grpSp>
          <p:nvGrpSpPr>
            <p:cNvPr id="12299" name="Group 63"/>
            <p:cNvGrpSpPr>
              <a:grpSpLocks/>
            </p:cNvGrpSpPr>
            <p:nvPr/>
          </p:nvGrpSpPr>
          <p:grpSpPr bwMode="auto">
            <a:xfrm>
              <a:off x="3504" y="3072"/>
              <a:ext cx="912" cy="816"/>
              <a:chOff x="3504" y="3072"/>
              <a:chExt cx="912" cy="816"/>
            </a:xfrm>
          </p:grpSpPr>
          <p:sp>
            <p:nvSpPr>
              <p:cNvPr id="12316" name="Line 55"/>
              <p:cNvSpPr>
                <a:spLocks noChangeShapeType="1"/>
              </p:cNvSpPr>
              <p:nvPr/>
            </p:nvSpPr>
            <p:spPr bwMode="auto">
              <a:xfrm flipV="1">
                <a:off x="3792" y="3072"/>
                <a:ext cx="0"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17" name="Line 56"/>
              <p:cNvSpPr>
                <a:spLocks noChangeShapeType="1"/>
              </p:cNvSpPr>
              <p:nvPr/>
            </p:nvSpPr>
            <p:spPr bwMode="auto">
              <a:xfrm>
                <a:off x="3792" y="3600"/>
                <a:ext cx="6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18" name="Line 57"/>
              <p:cNvSpPr>
                <a:spLocks noChangeShapeType="1"/>
              </p:cNvSpPr>
              <p:nvPr/>
            </p:nvSpPr>
            <p:spPr bwMode="auto">
              <a:xfrm flipH="1">
                <a:off x="3504" y="3600"/>
                <a:ext cx="288"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2300" name="Text Box 58"/>
            <p:cNvSpPr txBox="1">
              <a:spLocks noChangeArrowheads="1"/>
            </p:cNvSpPr>
            <p:nvPr/>
          </p:nvSpPr>
          <p:spPr bwMode="auto">
            <a:xfrm>
              <a:off x="3312" y="374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x</a:t>
              </a:r>
              <a:r>
                <a:rPr lang="en-US" altLang="zh-CN" sz="2400" baseline="-25000"/>
                <a:t>A</a:t>
              </a:r>
            </a:p>
          </p:txBody>
        </p:sp>
        <p:sp>
          <p:nvSpPr>
            <p:cNvPr id="12301" name="Text Box 59"/>
            <p:cNvSpPr txBox="1">
              <a:spLocks noChangeArrowheads="1"/>
            </p:cNvSpPr>
            <p:nvPr/>
          </p:nvSpPr>
          <p:spPr bwMode="auto">
            <a:xfrm>
              <a:off x="3744" y="283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z</a:t>
              </a:r>
              <a:r>
                <a:rPr lang="en-US" altLang="zh-CN" sz="2400" baseline="-25000"/>
                <a:t>A</a:t>
              </a:r>
            </a:p>
          </p:txBody>
        </p:sp>
        <p:sp>
          <p:nvSpPr>
            <p:cNvPr id="12302" name="Text Box 60"/>
            <p:cNvSpPr txBox="1">
              <a:spLocks noChangeArrowheads="1"/>
            </p:cNvSpPr>
            <p:nvPr/>
          </p:nvSpPr>
          <p:spPr bwMode="auto">
            <a:xfrm>
              <a:off x="3696" y="355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o</a:t>
              </a:r>
              <a:r>
                <a:rPr lang="en-US" altLang="zh-CN" sz="2400" baseline="-25000"/>
                <a:t>A</a:t>
              </a:r>
            </a:p>
          </p:txBody>
        </p:sp>
        <p:sp>
          <p:nvSpPr>
            <p:cNvPr id="12303" name="Text Box 61"/>
            <p:cNvSpPr txBox="1">
              <a:spLocks noChangeArrowheads="1"/>
            </p:cNvSpPr>
            <p:nvPr/>
          </p:nvSpPr>
          <p:spPr bwMode="auto">
            <a:xfrm>
              <a:off x="4032" y="288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baseline="30000"/>
                <a:t>B</a:t>
              </a:r>
              <a:r>
                <a:rPr lang="en-US" altLang="zh-CN" sz="2400" b="1" i="1"/>
                <a:t>p</a:t>
              </a:r>
            </a:p>
          </p:txBody>
        </p:sp>
        <p:sp>
          <p:nvSpPr>
            <p:cNvPr id="12304" name="Text Box 62"/>
            <p:cNvSpPr txBox="1">
              <a:spLocks noChangeArrowheads="1"/>
            </p:cNvSpPr>
            <p:nvPr/>
          </p:nvSpPr>
          <p:spPr bwMode="auto">
            <a:xfrm>
              <a:off x="3360" y="3408"/>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800"/>
                <a:t>{A}</a:t>
              </a:r>
            </a:p>
          </p:txBody>
        </p:sp>
        <p:sp>
          <p:nvSpPr>
            <p:cNvPr id="12305" name="Text Box 64"/>
            <p:cNvSpPr txBox="1">
              <a:spLocks noChangeArrowheads="1"/>
            </p:cNvSpPr>
            <p:nvPr/>
          </p:nvSpPr>
          <p:spPr bwMode="auto">
            <a:xfrm>
              <a:off x="3696" y="355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o</a:t>
              </a:r>
              <a:r>
                <a:rPr lang="en-US" altLang="zh-CN" sz="2400" baseline="-25000"/>
                <a:t>A</a:t>
              </a:r>
            </a:p>
          </p:txBody>
        </p:sp>
        <p:grpSp>
          <p:nvGrpSpPr>
            <p:cNvPr id="12306" name="Group 65"/>
            <p:cNvGrpSpPr>
              <a:grpSpLocks/>
            </p:cNvGrpSpPr>
            <p:nvPr/>
          </p:nvGrpSpPr>
          <p:grpSpPr bwMode="auto">
            <a:xfrm rot="-1442765">
              <a:off x="3456" y="3024"/>
              <a:ext cx="912" cy="816"/>
              <a:chOff x="3504" y="3072"/>
              <a:chExt cx="912" cy="816"/>
            </a:xfrm>
          </p:grpSpPr>
          <p:sp>
            <p:nvSpPr>
              <p:cNvPr id="12313" name="Line 66"/>
              <p:cNvSpPr>
                <a:spLocks noChangeShapeType="1"/>
              </p:cNvSpPr>
              <p:nvPr/>
            </p:nvSpPr>
            <p:spPr bwMode="auto">
              <a:xfrm flipV="1">
                <a:off x="3792" y="3072"/>
                <a:ext cx="0" cy="528"/>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14" name="Line 67"/>
              <p:cNvSpPr>
                <a:spLocks noChangeShapeType="1"/>
              </p:cNvSpPr>
              <p:nvPr/>
            </p:nvSpPr>
            <p:spPr bwMode="auto">
              <a:xfrm>
                <a:off x="3792" y="3600"/>
                <a:ext cx="624"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15" name="Line 68"/>
              <p:cNvSpPr>
                <a:spLocks noChangeShapeType="1"/>
              </p:cNvSpPr>
              <p:nvPr/>
            </p:nvSpPr>
            <p:spPr bwMode="auto">
              <a:xfrm flipH="1">
                <a:off x="3504" y="3600"/>
                <a:ext cx="288" cy="288"/>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2307" name="Text Box 69"/>
            <p:cNvSpPr txBox="1">
              <a:spLocks noChangeArrowheads="1"/>
            </p:cNvSpPr>
            <p:nvPr/>
          </p:nvSpPr>
          <p:spPr bwMode="auto">
            <a:xfrm>
              <a:off x="3552" y="3888"/>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x</a:t>
              </a:r>
              <a:r>
                <a:rPr lang="en-US" altLang="zh-CN" sz="2400" baseline="-25000"/>
                <a:t>B</a:t>
              </a:r>
            </a:p>
          </p:txBody>
        </p:sp>
        <p:sp>
          <p:nvSpPr>
            <p:cNvPr id="12308" name="Text Box 70"/>
            <p:cNvSpPr txBox="1">
              <a:spLocks noChangeArrowheads="1"/>
            </p:cNvSpPr>
            <p:nvPr/>
          </p:nvSpPr>
          <p:spPr bwMode="auto">
            <a:xfrm>
              <a:off x="3312" y="2928"/>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z</a:t>
              </a:r>
              <a:r>
                <a:rPr lang="en-US" altLang="zh-CN" sz="2400" baseline="-25000"/>
                <a:t>B</a:t>
              </a:r>
            </a:p>
          </p:txBody>
        </p:sp>
        <p:sp>
          <p:nvSpPr>
            <p:cNvPr id="12309" name="Text Box 71"/>
            <p:cNvSpPr txBox="1">
              <a:spLocks noChangeArrowheads="1"/>
            </p:cNvSpPr>
            <p:nvPr/>
          </p:nvSpPr>
          <p:spPr bwMode="auto">
            <a:xfrm>
              <a:off x="4416" y="350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y</a:t>
              </a:r>
              <a:r>
                <a:rPr lang="en-US" altLang="zh-CN" sz="2400" baseline="-25000"/>
                <a:t>A</a:t>
              </a:r>
            </a:p>
          </p:txBody>
        </p:sp>
        <p:sp>
          <p:nvSpPr>
            <p:cNvPr id="12310" name="Text Box 72"/>
            <p:cNvSpPr txBox="1">
              <a:spLocks noChangeArrowheads="1"/>
            </p:cNvSpPr>
            <p:nvPr/>
          </p:nvSpPr>
          <p:spPr bwMode="auto">
            <a:xfrm>
              <a:off x="4416" y="3168"/>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y</a:t>
              </a:r>
              <a:r>
                <a:rPr lang="en-US" altLang="zh-CN" sz="2400" baseline="-25000"/>
                <a:t>B</a:t>
              </a:r>
            </a:p>
          </p:txBody>
        </p:sp>
        <p:sp>
          <p:nvSpPr>
            <p:cNvPr id="12311" name="Oval 73"/>
            <p:cNvSpPr>
              <a:spLocks noChangeArrowheads="1"/>
            </p:cNvSpPr>
            <p:nvPr/>
          </p:nvSpPr>
          <p:spPr bwMode="auto">
            <a:xfrm>
              <a:off x="4080" y="312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sp>
          <p:nvSpPr>
            <p:cNvPr id="12312" name="Line 74"/>
            <p:cNvSpPr>
              <a:spLocks noChangeShapeType="1"/>
            </p:cNvSpPr>
            <p:nvPr/>
          </p:nvSpPr>
          <p:spPr bwMode="auto">
            <a:xfrm flipV="1">
              <a:off x="3792" y="3168"/>
              <a:ext cx="288" cy="432"/>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2297" name="Object 77"/>
          <p:cNvGraphicFramePr>
            <a:graphicFrameLocks noChangeAspect="1"/>
          </p:cNvGraphicFramePr>
          <p:nvPr/>
        </p:nvGraphicFramePr>
        <p:xfrm>
          <a:off x="1363663" y="5029200"/>
          <a:ext cx="1235075" cy="411163"/>
        </p:xfrm>
        <a:graphic>
          <a:graphicData uri="http://schemas.openxmlformats.org/presentationml/2006/ole">
            <mc:AlternateContent xmlns:mc="http://schemas.openxmlformats.org/markup-compatibility/2006">
              <mc:Choice xmlns:v="urn:schemas-microsoft-com:vml" Requires="v">
                <p:oleObj spid="_x0000_s12460" name="Equation" r:id="rId5" imgW="662823" imgH="205740" progId="Equation.3">
                  <p:embed/>
                </p:oleObj>
              </mc:Choice>
              <mc:Fallback>
                <p:oleObj name="Equation" r:id="rId5" imgW="662823" imgH="205740" progId="Equation.3">
                  <p:embed/>
                  <p:pic>
                    <p:nvPicPr>
                      <p:cNvPr id="0" name="Object 7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3663" y="5029200"/>
                        <a:ext cx="1235075"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8" name="Object 78"/>
          <p:cNvGraphicFramePr>
            <a:graphicFrameLocks noChangeAspect="1"/>
          </p:cNvGraphicFramePr>
          <p:nvPr/>
        </p:nvGraphicFramePr>
        <p:xfrm>
          <a:off x="1295400" y="5562600"/>
          <a:ext cx="2195513" cy="411163"/>
        </p:xfrm>
        <a:graphic>
          <a:graphicData uri="http://schemas.openxmlformats.org/presentationml/2006/ole">
            <mc:AlternateContent xmlns:mc="http://schemas.openxmlformats.org/markup-compatibility/2006">
              <mc:Choice xmlns:v="urn:schemas-microsoft-com:vml" Requires="v">
                <p:oleObj spid="_x0000_s12461" name="Equation" r:id="rId7" imgW="1196301" imgH="205740" progId="Equation.3">
                  <p:embed/>
                </p:oleObj>
              </mc:Choice>
              <mc:Fallback>
                <p:oleObj name="Equation" r:id="rId7" imgW="1196301" imgH="205740" progId="Equation.3">
                  <p:embed/>
                  <p:pic>
                    <p:nvPicPr>
                      <p:cNvPr id="0" name="Object 7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5400" y="5562600"/>
                        <a:ext cx="2195513"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1356A3CC-B07E-47DA-916B-9C34E346BFEE}" type="slidenum">
              <a:rPr lang="en-US" altLang="zh-CN" sz="1400" smtClean="0"/>
              <a:pPr eaLnBrk="1" hangingPunct="1">
                <a:spcBef>
                  <a:spcPct val="0"/>
                </a:spcBef>
                <a:buFontTx/>
                <a:buNone/>
              </a:pPr>
              <a:t>17</a:t>
            </a:fld>
            <a:r>
              <a:rPr lang="en-US" altLang="zh-CN" sz="1400" dirty="0" smtClean="0"/>
              <a:t>/48</a:t>
            </a:r>
          </a:p>
        </p:txBody>
      </p:sp>
      <p:sp>
        <p:nvSpPr>
          <p:cNvPr id="13315" name="Rectangle 2"/>
          <p:cNvSpPr>
            <a:spLocks noGrp="1" noChangeArrowheads="1"/>
          </p:cNvSpPr>
          <p:nvPr>
            <p:ph type="title"/>
          </p:nvPr>
        </p:nvSpPr>
        <p:spPr>
          <a:xfrm>
            <a:off x="685800" y="609600"/>
            <a:ext cx="7772400" cy="609600"/>
          </a:xfrm>
        </p:spPr>
        <p:txBody>
          <a:bodyPr/>
          <a:lstStyle/>
          <a:p>
            <a:pPr eaLnBrk="1" hangingPunct="1"/>
            <a:r>
              <a:rPr lang="zh-CN" altLang="en-US" sz="3200" smtClean="0">
                <a:ea typeface="黑体" pitchFamily="49" charset="-122"/>
              </a:rPr>
              <a:t>坐标变换</a:t>
            </a:r>
          </a:p>
        </p:txBody>
      </p:sp>
      <p:sp>
        <p:nvSpPr>
          <p:cNvPr id="13316" name="Rectangle 3"/>
          <p:cNvSpPr>
            <a:spLocks noGrp="1" noChangeArrowheads="1"/>
          </p:cNvSpPr>
          <p:nvPr>
            <p:ph type="body" idx="1"/>
          </p:nvPr>
        </p:nvSpPr>
        <p:spPr>
          <a:xfrm>
            <a:off x="323850" y="1295400"/>
            <a:ext cx="8286750" cy="4800600"/>
          </a:xfrm>
        </p:spPr>
        <p:txBody>
          <a:bodyPr/>
          <a:lstStyle/>
          <a:p>
            <a:pPr eaLnBrk="1" hangingPunct="1"/>
            <a:r>
              <a:rPr lang="zh-CN" altLang="en-US" smtClean="0">
                <a:solidFill>
                  <a:schemeClr val="hlink"/>
                </a:solidFill>
                <a:ea typeface="黑体" pitchFamily="49" charset="-122"/>
              </a:rPr>
              <a:t>分别绕</a:t>
            </a:r>
            <a:r>
              <a:rPr lang="en-US" altLang="zh-CN" smtClean="0">
                <a:solidFill>
                  <a:schemeClr val="hlink"/>
                </a:solidFill>
                <a:ea typeface="黑体" pitchFamily="49" charset="-122"/>
              </a:rPr>
              <a:t>x,y,z</a:t>
            </a:r>
            <a:r>
              <a:rPr lang="zh-CN" altLang="en-US" smtClean="0">
                <a:solidFill>
                  <a:schemeClr val="hlink"/>
                </a:solidFill>
                <a:ea typeface="黑体" pitchFamily="49" charset="-122"/>
              </a:rPr>
              <a:t>轴的旋转变换</a:t>
            </a:r>
            <a:r>
              <a:rPr lang="en-US" altLang="zh-CN" smtClean="0">
                <a:solidFill>
                  <a:schemeClr val="hlink"/>
                </a:solidFill>
                <a:ea typeface="黑体" pitchFamily="49" charset="-122"/>
              </a:rPr>
              <a:t>(</a:t>
            </a:r>
            <a:r>
              <a:rPr lang="zh-CN" altLang="en-US" smtClean="0">
                <a:solidFill>
                  <a:schemeClr val="hlink"/>
                </a:solidFill>
                <a:ea typeface="黑体" pitchFamily="49" charset="-122"/>
              </a:rPr>
              <a:t>基本旋转变换</a:t>
            </a:r>
            <a:r>
              <a:rPr lang="en-US" altLang="zh-CN" smtClean="0">
                <a:solidFill>
                  <a:schemeClr val="hlink"/>
                </a:solidFill>
                <a:ea typeface="黑体" pitchFamily="49" charset="-122"/>
              </a:rPr>
              <a:t>)</a:t>
            </a:r>
            <a:r>
              <a:rPr lang="zh-CN" altLang="en-US" smtClean="0">
                <a:solidFill>
                  <a:schemeClr val="hlink"/>
                </a:solidFill>
                <a:ea typeface="黑体" pitchFamily="49" charset="-122"/>
              </a:rPr>
              <a:t>：</a:t>
            </a:r>
            <a:r>
              <a:rPr lang="zh-CN" altLang="en-US" sz="2400" smtClean="0">
                <a:ea typeface="黑体" pitchFamily="49" charset="-122"/>
              </a:rPr>
              <a:t>任何旋转变换可以由有限个基本旋转变换合成得到。</a:t>
            </a:r>
          </a:p>
          <a:p>
            <a:pPr eaLnBrk="1" hangingPunct="1"/>
            <a:endParaRPr lang="zh-CN" altLang="en-US" smtClean="0">
              <a:solidFill>
                <a:schemeClr val="hlink"/>
              </a:solidFill>
              <a:ea typeface="黑体" pitchFamily="49" charset="-122"/>
            </a:endParaRPr>
          </a:p>
          <a:p>
            <a:pPr eaLnBrk="1" hangingPunct="1">
              <a:buFontTx/>
              <a:buNone/>
            </a:pPr>
            <a:endParaRPr lang="zh-CN" altLang="en-US" smtClean="0">
              <a:solidFill>
                <a:schemeClr val="hlink"/>
              </a:solidFill>
              <a:ea typeface="黑体" pitchFamily="49" charset="-122"/>
            </a:endParaRPr>
          </a:p>
          <a:p>
            <a:pPr eaLnBrk="1" hangingPunct="1"/>
            <a:r>
              <a:rPr lang="zh-CN" altLang="en-US" smtClean="0">
                <a:solidFill>
                  <a:schemeClr val="hlink"/>
                </a:solidFill>
                <a:ea typeface="黑体" pitchFamily="49" charset="-122"/>
              </a:rPr>
              <a:t>复合变换：</a:t>
            </a:r>
            <a:r>
              <a:rPr lang="zh-CN" altLang="en-US" sz="2400" smtClean="0">
                <a:ea typeface="黑体" pitchFamily="49" charset="-122"/>
              </a:rPr>
              <a:t>平移和旋转构成复合变换。</a:t>
            </a:r>
          </a:p>
        </p:txBody>
      </p:sp>
      <p:sp>
        <p:nvSpPr>
          <p:cNvPr id="13317" name="Rectangle 4"/>
          <p:cNvSpPr>
            <a:spLocks noChangeArrowheads="1"/>
          </p:cNvSpPr>
          <p:nvPr/>
        </p:nvSpPr>
        <p:spPr bwMode="auto">
          <a:xfrm>
            <a:off x="228600" y="304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endParaRPr kumimoji="0" lang="zh-CN" altLang="en-US" sz="2000" i="1" dirty="0">
              <a:latin typeface="宋体" pitchFamily="2" charset="-122"/>
            </a:endParaRPr>
          </a:p>
        </p:txBody>
      </p:sp>
      <p:graphicFrame>
        <p:nvGraphicFramePr>
          <p:cNvPr id="13318" name="Object 5"/>
          <p:cNvGraphicFramePr>
            <a:graphicFrameLocks noChangeAspect="1"/>
          </p:cNvGraphicFramePr>
          <p:nvPr>
            <p:extLst>
              <p:ext uri="{D42A27DB-BD31-4B8C-83A1-F6EECF244321}">
                <p14:modId xmlns:p14="http://schemas.microsoft.com/office/powerpoint/2010/main" val="890145755"/>
              </p:ext>
            </p:extLst>
          </p:nvPr>
        </p:nvGraphicFramePr>
        <p:xfrm>
          <a:off x="251520" y="2336800"/>
          <a:ext cx="2871787" cy="1112838"/>
        </p:xfrm>
        <a:graphic>
          <a:graphicData uri="http://schemas.openxmlformats.org/presentationml/2006/ole">
            <mc:AlternateContent xmlns:mc="http://schemas.openxmlformats.org/markup-compatibility/2006">
              <mc:Choice xmlns:v="urn:schemas-microsoft-com:vml" Requires="v">
                <p:oleObj spid="_x0000_s13514" name="Equation" r:id="rId3" imgW="1879560" imgH="711000" progId="Equation.DSMT4">
                  <p:embed/>
                </p:oleObj>
              </mc:Choice>
              <mc:Fallback>
                <p:oleObj name="Equation" r:id="rId3" imgW="1879560" imgH="711000" progId="Equation.DSMT4">
                  <p:embed/>
                  <p:pic>
                    <p:nvPicPr>
                      <p:cNvPr id="0" name="Object 5"/>
                      <p:cNvPicPr>
                        <a:picLocks noChangeAspect="1" noChangeArrowheads="1"/>
                      </p:cNvPicPr>
                      <p:nvPr/>
                    </p:nvPicPr>
                    <p:blipFill>
                      <a:blip r:embed="rId4"/>
                      <a:srcRect/>
                      <a:stretch>
                        <a:fillRect/>
                      </a:stretch>
                    </p:blipFill>
                    <p:spPr bwMode="auto">
                      <a:xfrm>
                        <a:off x="251520" y="2336800"/>
                        <a:ext cx="2871787" cy="1112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9" name="Object 6"/>
          <p:cNvGraphicFramePr>
            <a:graphicFrameLocks noChangeAspect="1"/>
          </p:cNvGraphicFramePr>
          <p:nvPr>
            <p:extLst>
              <p:ext uri="{D42A27DB-BD31-4B8C-83A1-F6EECF244321}">
                <p14:modId xmlns:p14="http://schemas.microsoft.com/office/powerpoint/2010/main" val="2317634975"/>
              </p:ext>
            </p:extLst>
          </p:nvPr>
        </p:nvGraphicFramePr>
        <p:xfrm>
          <a:off x="3239852" y="2336800"/>
          <a:ext cx="2871787" cy="1112838"/>
        </p:xfrm>
        <a:graphic>
          <a:graphicData uri="http://schemas.openxmlformats.org/presentationml/2006/ole">
            <mc:AlternateContent xmlns:mc="http://schemas.openxmlformats.org/markup-compatibility/2006">
              <mc:Choice xmlns:v="urn:schemas-microsoft-com:vml" Requires="v">
                <p:oleObj spid="_x0000_s13515" name="Equation" r:id="rId5" imgW="1879560" imgH="711000" progId="Equation.DSMT4">
                  <p:embed/>
                </p:oleObj>
              </mc:Choice>
              <mc:Fallback>
                <p:oleObj name="Equation" r:id="rId5" imgW="1879560" imgH="711000" progId="Equation.DSMT4">
                  <p:embed/>
                  <p:pic>
                    <p:nvPicPr>
                      <p:cNvPr id="0" name="Object 6"/>
                      <p:cNvPicPr>
                        <a:picLocks noChangeAspect="1" noChangeArrowheads="1"/>
                      </p:cNvPicPr>
                      <p:nvPr/>
                    </p:nvPicPr>
                    <p:blipFill>
                      <a:blip r:embed="rId6"/>
                      <a:srcRect/>
                      <a:stretch>
                        <a:fillRect/>
                      </a:stretch>
                    </p:blipFill>
                    <p:spPr bwMode="auto">
                      <a:xfrm>
                        <a:off x="3239852" y="2336800"/>
                        <a:ext cx="2871787" cy="1112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0" name="Object 7"/>
          <p:cNvGraphicFramePr>
            <a:graphicFrameLocks noChangeAspect="1"/>
          </p:cNvGraphicFramePr>
          <p:nvPr>
            <p:extLst>
              <p:ext uri="{D42A27DB-BD31-4B8C-83A1-F6EECF244321}">
                <p14:modId xmlns:p14="http://schemas.microsoft.com/office/powerpoint/2010/main" val="1265299207"/>
              </p:ext>
            </p:extLst>
          </p:nvPr>
        </p:nvGraphicFramePr>
        <p:xfrm>
          <a:off x="6183188" y="2336800"/>
          <a:ext cx="2781300" cy="1112838"/>
        </p:xfrm>
        <a:graphic>
          <a:graphicData uri="http://schemas.openxmlformats.org/presentationml/2006/ole">
            <mc:AlternateContent xmlns:mc="http://schemas.openxmlformats.org/markup-compatibility/2006">
              <mc:Choice xmlns:v="urn:schemas-microsoft-com:vml" Requires="v">
                <p:oleObj spid="_x0000_s13516" name="Equation" r:id="rId7" imgW="1815840" imgH="711000" progId="Equation.DSMT4">
                  <p:embed/>
                </p:oleObj>
              </mc:Choice>
              <mc:Fallback>
                <p:oleObj name="Equation" r:id="rId7" imgW="1815840" imgH="711000" progId="Equation.DSMT4">
                  <p:embed/>
                  <p:pic>
                    <p:nvPicPr>
                      <p:cNvPr id="0" name="Object 7"/>
                      <p:cNvPicPr>
                        <a:picLocks noChangeAspect="1" noChangeArrowheads="1"/>
                      </p:cNvPicPr>
                      <p:nvPr/>
                    </p:nvPicPr>
                    <p:blipFill>
                      <a:blip r:embed="rId8"/>
                      <a:srcRect/>
                      <a:stretch>
                        <a:fillRect/>
                      </a:stretch>
                    </p:blipFill>
                    <p:spPr bwMode="auto">
                      <a:xfrm>
                        <a:off x="6183188" y="2336800"/>
                        <a:ext cx="2781300" cy="1112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1" name="Object 42"/>
          <p:cNvGraphicFramePr>
            <a:graphicFrameLocks noChangeAspect="1"/>
          </p:cNvGraphicFramePr>
          <p:nvPr/>
        </p:nvGraphicFramePr>
        <p:xfrm>
          <a:off x="1497013" y="4221163"/>
          <a:ext cx="2103437" cy="1325562"/>
        </p:xfrm>
        <a:graphic>
          <a:graphicData uri="http://schemas.openxmlformats.org/presentationml/2006/ole">
            <mc:AlternateContent xmlns:mc="http://schemas.openxmlformats.org/markup-compatibility/2006">
              <mc:Choice xmlns:v="urn:schemas-microsoft-com:vml" Requires="v">
                <p:oleObj spid="_x0000_s13517" name="公式" r:id="rId9" imgW="1143126" imgH="716205" progId="Equation.3">
                  <p:embed/>
                </p:oleObj>
              </mc:Choice>
              <mc:Fallback>
                <p:oleObj name="公式" r:id="rId9" imgW="1143126" imgH="716205" progId="Equation.3">
                  <p:embed/>
                  <p:pic>
                    <p:nvPicPr>
                      <p:cNvPr id="0" name="Object 4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97013" y="4221163"/>
                        <a:ext cx="2103437" cy="1325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322" name="Group 44"/>
          <p:cNvGrpSpPr>
            <a:grpSpLocks/>
          </p:cNvGrpSpPr>
          <p:nvPr/>
        </p:nvGrpSpPr>
        <p:grpSpPr bwMode="auto">
          <a:xfrm>
            <a:off x="4572000" y="3962400"/>
            <a:ext cx="3886200" cy="2286000"/>
            <a:chOff x="2880" y="2496"/>
            <a:chExt cx="2448" cy="1440"/>
          </a:xfrm>
        </p:grpSpPr>
        <p:sp>
          <p:nvSpPr>
            <p:cNvPr id="13326" name="Line 9"/>
            <p:cNvSpPr>
              <a:spLocks noChangeShapeType="1"/>
            </p:cNvSpPr>
            <p:nvPr/>
          </p:nvSpPr>
          <p:spPr bwMode="auto">
            <a:xfrm flipV="1">
              <a:off x="3312" y="2976"/>
              <a:ext cx="0"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27" name="Line 10"/>
            <p:cNvSpPr>
              <a:spLocks noChangeShapeType="1"/>
            </p:cNvSpPr>
            <p:nvPr/>
          </p:nvSpPr>
          <p:spPr bwMode="auto">
            <a:xfrm>
              <a:off x="3312" y="3504"/>
              <a:ext cx="6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28" name="Line 11"/>
            <p:cNvSpPr>
              <a:spLocks noChangeShapeType="1"/>
            </p:cNvSpPr>
            <p:nvPr/>
          </p:nvSpPr>
          <p:spPr bwMode="auto">
            <a:xfrm flipH="1">
              <a:off x="3024" y="3504"/>
              <a:ext cx="288"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29" name="Line 12"/>
            <p:cNvSpPr>
              <a:spLocks noChangeShapeType="1"/>
            </p:cNvSpPr>
            <p:nvPr/>
          </p:nvSpPr>
          <p:spPr bwMode="auto">
            <a:xfrm flipV="1">
              <a:off x="3312" y="2736"/>
              <a:ext cx="1440" cy="768"/>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30" name="Text Box 13"/>
            <p:cNvSpPr txBox="1">
              <a:spLocks noChangeArrowheads="1"/>
            </p:cNvSpPr>
            <p:nvPr/>
          </p:nvSpPr>
          <p:spPr bwMode="auto">
            <a:xfrm>
              <a:off x="3072" y="3648"/>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x</a:t>
              </a:r>
              <a:r>
                <a:rPr lang="en-US" altLang="zh-CN" sz="2400" baseline="-25000"/>
                <a:t>A</a:t>
              </a:r>
            </a:p>
          </p:txBody>
        </p:sp>
        <p:sp>
          <p:nvSpPr>
            <p:cNvPr id="13331" name="Text Box 14"/>
            <p:cNvSpPr txBox="1">
              <a:spLocks noChangeArrowheads="1"/>
            </p:cNvSpPr>
            <p:nvPr/>
          </p:nvSpPr>
          <p:spPr bwMode="auto">
            <a:xfrm>
              <a:off x="3792" y="345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y</a:t>
              </a:r>
              <a:r>
                <a:rPr lang="en-US" altLang="zh-CN" sz="2400" baseline="-25000"/>
                <a:t>A</a:t>
              </a:r>
            </a:p>
          </p:txBody>
        </p:sp>
        <p:sp>
          <p:nvSpPr>
            <p:cNvPr id="13332" name="Text Box 15"/>
            <p:cNvSpPr txBox="1">
              <a:spLocks noChangeArrowheads="1"/>
            </p:cNvSpPr>
            <p:nvPr/>
          </p:nvSpPr>
          <p:spPr bwMode="auto">
            <a:xfrm>
              <a:off x="3024" y="288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z</a:t>
              </a:r>
              <a:r>
                <a:rPr lang="en-US" altLang="zh-CN" sz="2400" baseline="-25000"/>
                <a:t>A</a:t>
              </a:r>
            </a:p>
          </p:txBody>
        </p:sp>
        <p:sp>
          <p:nvSpPr>
            <p:cNvPr id="13333" name="Text Box 16"/>
            <p:cNvSpPr txBox="1">
              <a:spLocks noChangeArrowheads="1"/>
            </p:cNvSpPr>
            <p:nvPr/>
          </p:nvSpPr>
          <p:spPr bwMode="auto">
            <a:xfrm>
              <a:off x="3216" y="345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o</a:t>
              </a:r>
              <a:r>
                <a:rPr lang="en-US" altLang="zh-CN" sz="2400" baseline="-25000"/>
                <a:t>A</a:t>
              </a:r>
            </a:p>
          </p:txBody>
        </p:sp>
        <p:sp>
          <p:nvSpPr>
            <p:cNvPr id="13334" name="Text Box 17"/>
            <p:cNvSpPr txBox="1">
              <a:spLocks noChangeArrowheads="1"/>
            </p:cNvSpPr>
            <p:nvPr/>
          </p:nvSpPr>
          <p:spPr bwMode="auto">
            <a:xfrm>
              <a:off x="3648" y="288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baseline="30000"/>
                <a:t>A</a:t>
              </a:r>
              <a:r>
                <a:rPr lang="en-US" altLang="zh-CN" sz="2400" b="1" i="1"/>
                <a:t>p</a:t>
              </a:r>
            </a:p>
          </p:txBody>
        </p:sp>
        <p:grpSp>
          <p:nvGrpSpPr>
            <p:cNvPr id="13335" name="Group 32"/>
            <p:cNvGrpSpPr>
              <a:grpSpLocks/>
            </p:cNvGrpSpPr>
            <p:nvPr/>
          </p:nvGrpSpPr>
          <p:grpSpPr bwMode="auto">
            <a:xfrm>
              <a:off x="4080" y="2736"/>
              <a:ext cx="912" cy="816"/>
              <a:chOff x="4080" y="2736"/>
              <a:chExt cx="912" cy="816"/>
            </a:xfrm>
          </p:grpSpPr>
          <p:sp>
            <p:nvSpPr>
              <p:cNvPr id="13355" name="Line 18"/>
              <p:cNvSpPr>
                <a:spLocks noChangeShapeType="1"/>
              </p:cNvSpPr>
              <p:nvPr/>
            </p:nvSpPr>
            <p:spPr bwMode="auto">
              <a:xfrm flipV="1">
                <a:off x="4368" y="2736"/>
                <a:ext cx="0" cy="528"/>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56" name="Line 19"/>
              <p:cNvSpPr>
                <a:spLocks noChangeShapeType="1"/>
              </p:cNvSpPr>
              <p:nvPr/>
            </p:nvSpPr>
            <p:spPr bwMode="auto">
              <a:xfrm>
                <a:off x="4368" y="3264"/>
                <a:ext cx="624"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57" name="Line 20"/>
              <p:cNvSpPr>
                <a:spLocks noChangeShapeType="1"/>
              </p:cNvSpPr>
              <p:nvPr/>
            </p:nvSpPr>
            <p:spPr bwMode="auto">
              <a:xfrm flipH="1">
                <a:off x="4080" y="3264"/>
                <a:ext cx="288" cy="288"/>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3336" name="Line 21"/>
            <p:cNvSpPr>
              <a:spLocks noChangeShapeType="1"/>
            </p:cNvSpPr>
            <p:nvPr/>
          </p:nvSpPr>
          <p:spPr bwMode="auto">
            <a:xfrm flipV="1">
              <a:off x="4368" y="2736"/>
              <a:ext cx="384" cy="52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37" name="Oval 22"/>
            <p:cNvSpPr>
              <a:spLocks noChangeArrowheads="1"/>
            </p:cNvSpPr>
            <p:nvPr/>
          </p:nvSpPr>
          <p:spPr bwMode="auto">
            <a:xfrm>
              <a:off x="4752" y="2688"/>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sp>
          <p:nvSpPr>
            <p:cNvPr id="13338" name="Text Box 23"/>
            <p:cNvSpPr txBox="1">
              <a:spLocks noChangeArrowheads="1"/>
            </p:cNvSpPr>
            <p:nvPr/>
          </p:nvSpPr>
          <p:spPr bwMode="auto">
            <a:xfrm>
              <a:off x="4224" y="360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solidFill>
                    <a:schemeClr val="hlink"/>
                  </a:solidFill>
                </a:rPr>
                <a:t>x</a:t>
              </a:r>
              <a:r>
                <a:rPr lang="en-US" altLang="zh-CN" sz="2400" baseline="-25000">
                  <a:solidFill>
                    <a:schemeClr val="hlink"/>
                  </a:solidFill>
                </a:rPr>
                <a:t>B</a:t>
              </a:r>
            </a:p>
          </p:txBody>
        </p:sp>
        <p:sp>
          <p:nvSpPr>
            <p:cNvPr id="13339" name="Text Box 24"/>
            <p:cNvSpPr txBox="1">
              <a:spLocks noChangeArrowheads="1"/>
            </p:cNvSpPr>
            <p:nvPr/>
          </p:nvSpPr>
          <p:spPr bwMode="auto">
            <a:xfrm>
              <a:off x="4848" y="273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solidFill>
                    <a:schemeClr val="hlink"/>
                  </a:solidFill>
                </a:rPr>
                <a:t>y</a:t>
              </a:r>
              <a:r>
                <a:rPr lang="en-US" altLang="zh-CN" sz="2400" baseline="-25000">
                  <a:solidFill>
                    <a:schemeClr val="hlink"/>
                  </a:solidFill>
                </a:rPr>
                <a:t>B</a:t>
              </a:r>
            </a:p>
          </p:txBody>
        </p:sp>
        <p:sp>
          <p:nvSpPr>
            <p:cNvPr id="13340" name="Text Box 25"/>
            <p:cNvSpPr txBox="1">
              <a:spLocks noChangeArrowheads="1"/>
            </p:cNvSpPr>
            <p:nvPr/>
          </p:nvSpPr>
          <p:spPr bwMode="auto">
            <a:xfrm>
              <a:off x="3936" y="254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solidFill>
                    <a:schemeClr val="hlink"/>
                  </a:solidFill>
                </a:rPr>
                <a:t>z</a:t>
              </a:r>
              <a:r>
                <a:rPr lang="en-US" altLang="zh-CN" sz="2400" baseline="-25000">
                  <a:solidFill>
                    <a:schemeClr val="hlink"/>
                  </a:solidFill>
                </a:rPr>
                <a:t>B</a:t>
              </a:r>
            </a:p>
          </p:txBody>
        </p:sp>
        <p:sp>
          <p:nvSpPr>
            <p:cNvPr id="13341" name="Text Box 26"/>
            <p:cNvSpPr txBox="1">
              <a:spLocks noChangeArrowheads="1"/>
            </p:cNvSpPr>
            <p:nvPr/>
          </p:nvSpPr>
          <p:spPr bwMode="auto">
            <a:xfrm>
              <a:off x="4272" y="321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o</a:t>
              </a:r>
              <a:r>
                <a:rPr lang="en-US" altLang="zh-CN" sz="2400" baseline="-25000"/>
                <a:t>B</a:t>
              </a:r>
            </a:p>
          </p:txBody>
        </p:sp>
        <p:sp>
          <p:nvSpPr>
            <p:cNvPr id="13342" name="Text Box 27"/>
            <p:cNvSpPr txBox="1">
              <a:spLocks noChangeArrowheads="1"/>
            </p:cNvSpPr>
            <p:nvPr/>
          </p:nvSpPr>
          <p:spPr bwMode="auto">
            <a:xfrm>
              <a:off x="4464" y="283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baseline="30000"/>
                <a:t>B</a:t>
              </a:r>
              <a:r>
                <a:rPr lang="en-US" altLang="zh-CN" sz="2400" b="1" i="1"/>
                <a:t>p</a:t>
              </a:r>
            </a:p>
          </p:txBody>
        </p:sp>
        <p:sp>
          <p:nvSpPr>
            <p:cNvPr id="13343" name="Text Box 28"/>
            <p:cNvSpPr txBox="1">
              <a:spLocks noChangeArrowheads="1"/>
            </p:cNvSpPr>
            <p:nvPr/>
          </p:nvSpPr>
          <p:spPr bwMode="auto">
            <a:xfrm>
              <a:off x="2880" y="3312"/>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800"/>
                <a:t>{A}</a:t>
              </a:r>
            </a:p>
          </p:txBody>
        </p:sp>
        <p:sp>
          <p:nvSpPr>
            <p:cNvPr id="13344" name="Text Box 29"/>
            <p:cNvSpPr txBox="1">
              <a:spLocks noChangeArrowheads="1"/>
            </p:cNvSpPr>
            <p:nvPr/>
          </p:nvSpPr>
          <p:spPr bwMode="auto">
            <a:xfrm>
              <a:off x="4464" y="3504"/>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800">
                  <a:solidFill>
                    <a:schemeClr val="hlink"/>
                  </a:solidFill>
                </a:rPr>
                <a:t>{B}</a:t>
              </a:r>
            </a:p>
          </p:txBody>
        </p:sp>
        <p:sp>
          <p:nvSpPr>
            <p:cNvPr id="13345" name="Line 30"/>
            <p:cNvSpPr>
              <a:spLocks noChangeShapeType="1"/>
            </p:cNvSpPr>
            <p:nvPr/>
          </p:nvSpPr>
          <p:spPr bwMode="auto">
            <a:xfrm flipV="1">
              <a:off x="3312" y="3264"/>
              <a:ext cx="1056" cy="24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46" name="Text Box 31"/>
            <p:cNvSpPr txBox="1">
              <a:spLocks noChangeArrowheads="1"/>
            </p:cNvSpPr>
            <p:nvPr/>
          </p:nvSpPr>
          <p:spPr bwMode="auto">
            <a:xfrm>
              <a:off x="3936" y="30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baseline="30000"/>
                <a:t>A</a:t>
              </a:r>
              <a:r>
                <a:rPr lang="en-US" altLang="zh-CN" sz="2400" b="1" i="1"/>
                <a:t>p</a:t>
              </a:r>
              <a:r>
                <a:rPr lang="en-US" altLang="zh-CN" sz="2400" baseline="-25000"/>
                <a:t>B</a:t>
              </a:r>
            </a:p>
          </p:txBody>
        </p:sp>
        <p:grpSp>
          <p:nvGrpSpPr>
            <p:cNvPr id="13347" name="Group 33"/>
            <p:cNvGrpSpPr>
              <a:grpSpLocks/>
            </p:cNvGrpSpPr>
            <p:nvPr/>
          </p:nvGrpSpPr>
          <p:grpSpPr bwMode="auto">
            <a:xfrm rot="-2148670">
              <a:off x="3984" y="2640"/>
              <a:ext cx="912" cy="816"/>
              <a:chOff x="4080" y="2736"/>
              <a:chExt cx="912" cy="816"/>
            </a:xfrm>
          </p:grpSpPr>
          <p:sp>
            <p:nvSpPr>
              <p:cNvPr id="13352" name="Line 34"/>
              <p:cNvSpPr>
                <a:spLocks noChangeShapeType="1"/>
              </p:cNvSpPr>
              <p:nvPr/>
            </p:nvSpPr>
            <p:spPr bwMode="auto">
              <a:xfrm flipV="1">
                <a:off x="4368" y="2736"/>
                <a:ext cx="0" cy="528"/>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53" name="Line 35"/>
              <p:cNvSpPr>
                <a:spLocks noChangeShapeType="1"/>
              </p:cNvSpPr>
              <p:nvPr/>
            </p:nvSpPr>
            <p:spPr bwMode="auto">
              <a:xfrm>
                <a:off x="4368" y="3264"/>
                <a:ext cx="624"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54" name="Line 36"/>
              <p:cNvSpPr>
                <a:spLocks noChangeShapeType="1"/>
              </p:cNvSpPr>
              <p:nvPr/>
            </p:nvSpPr>
            <p:spPr bwMode="auto">
              <a:xfrm flipH="1">
                <a:off x="4080" y="3264"/>
                <a:ext cx="288" cy="288"/>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3348" name="Text Box 37"/>
            <p:cNvSpPr txBox="1">
              <a:spLocks noChangeArrowheads="1"/>
            </p:cNvSpPr>
            <p:nvPr/>
          </p:nvSpPr>
          <p:spPr bwMode="auto">
            <a:xfrm>
              <a:off x="4032" y="345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solidFill>
                    <a:schemeClr val="accent2"/>
                  </a:solidFill>
                </a:rPr>
                <a:t>x</a:t>
              </a:r>
              <a:r>
                <a:rPr lang="en-US" altLang="zh-CN" sz="2400" baseline="-25000">
                  <a:solidFill>
                    <a:schemeClr val="accent2"/>
                  </a:solidFill>
                </a:rPr>
                <a:t>C</a:t>
              </a:r>
            </a:p>
          </p:txBody>
        </p:sp>
        <p:sp>
          <p:nvSpPr>
            <p:cNvPr id="13349" name="Text Box 38"/>
            <p:cNvSpPr txBox="1">
              <a:spLocks noChangeArrowheads="1"/>
            </p:cNvSpPr>
            <p:nvPr/>
          </p:nvSpPr>
          <p:spPr bwMode="auto">
            <a:xfrm>
              <a:off x="4992" y="312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solidFill>
                    <a:schemeClr val="accent2"/>
                  </a:solidFill>
                </a:rPr>
                <a:t>y</a:t>
              </a:r>
              <a:r>
                <a:rPr lang="en-US" altLang="zh-CN" sz="2400" baseline="-25000">
                  <a:solidFill>
                    <a:schemeClr val="accent2"/>
                  </a:solidFill>
                </a:rPr>
                <a:t>C</a:t>
              </a:r>
            </a:p>
          </p:txBody>
        </p:sp>
        <p:sp>
          <p:nvSpPr>
            <p:cNvPr id="13350" name="Text Box 39"/>
            <p:cNvSpPr txBox="1">
              <a:spLocks noChangeArrowheads="1"/>
            </p:cNvSpPr>
            <p:nvPr/>
          </p:nvSpPr>
          <p:spPr bwMode="auto">
            <a:xfrm>
              <a:off x="4176" y="249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solidFill>
                    <a:schemeClr val="accent2"/>
                  </a:solidFill>
                </a:rPr>
                <a:t>z</a:t>
              </a:r>
              <a:r>
                <a:rPr lang="en-US" altLang="zh-CN" sz="2400" baseline="-25000">
                  <a:solidFill>
                    <a:schemeClr val="accent2"/>
                  </a:solidFill>
                </a:rPr>
                <a:t>C</a:t>
              </a:r>
            </a:p>
          </p:txBody>
        </p:sp>
        <p:sp>
          <p:nvSpPr>
            <p:cNvPr id="13351" name="Text Box 43"/>
            <p:cNvSpPr txBox="1">
              <a:spLocks noChangeArrowheads="1"/>
            </p:cNvSpPr>
            <p:nvPr/>
          </p:nvSpPr>
          <p:spPr bwMode="auto">
            <a:xfrm>
              <a:off x="4704" y="3312"/>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800">
                  <a:solidFill>
                    <a:schemeClr val="accent2"/>
                  </a:solidFill>
                </a:rPr>
                <a:t>{C}</a:t>
              </a:r>
            </a:p>
          </p:txBody>
        </p:sp>
      </p:grpSp>
      <p:sp>
        <p:nvSpPr>
          <p:cNvPr id="13323" name="AutoShape 45"/>
          <p:cNvSpPr>
            <a:spLocks noChangeArrowheads="1"/>
          </p:cNvSpPr>
          <p:nvPr/>
        </p:nvSpPr>
        <p:spPr bwMode="auto">
          <a:xfrm>
            <a:off x="609600" y="5715000"/>
            <a:ext cx="381000"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endParaRPr lang="zh-CN" altLang="en-US"/>
          </a:p>
        </p:txBody>
      </p:sp>
      <p:sp>
        <p:nvSpPr>
          <p:cNvPr id="13324" name="Text Box 46">
            <a:hlinkClick r:id="rId11" action="ppaction://hlinksldjump"/>
          </p:cNvPr>
          <p:cNvSpPr txBox="1">
            <a:spLocks noChangeArrowheads="1"/>
          </p:cNvSpPr>
          <p:nvPr/>
        </p:nvSpPr>
        <p:spPr bwMode="auto">
          <a:xfrm>
            <a:off x="1066800" y="5638800"/>
            <a:ext cx="990600" cy="346075"/>
          </a:xfrm>
          <a:prstGeom prst="rect">
            <a:avLst/>
          </a:prstGeom>
          <a:solidFill>
            <a:schemeClr val="bg2"/>
          </a:solidFill>
          <a:ln w="9525">
            <a:solidFill>
              <a:schemeClr val="hlink"/>
            </a:solidFill>
            <a:miter lim="800000"/>
            <a:headEnd/>
            <a:tailEnd/>
          </a:ln>
        </p:spPr>
        <p:txBody>
          <a:bodyPr lIns="54000" rIns="54000">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1600"/>
              <a:t>齐次坐标</a:t>
            </a:r>
          </a:p>
        </p:txBody>
      </p:sp>
      <p:sp>
        <p:nvSpPr>
          <p:cNvPr id="13325" name="Text Box 47">
            <a:hlinkClick r:id="rId12" action="ppaction://hlinksldjump"/>
          </p:cNvPr>
          <p:cNvSpPr txBox="1">
            <a:spLocks noChangeArrowheads="1"/>
          </p:cNvSpPr>
          <p:nvPr/>
        </p:nvSpPr>
        <p:spPr bwMode="auto">
          <a:xfrm>
            <a:off x="1066800" y="6096000"/>
            <a:ext cx="990600" cy="346075"/>
          </a:xfrm>
          <a:prstGeom prst="rect">
            <a:avLst/>
          </a:prstGeom>
          <a:solidFill>
            <a:schemeClr val="bg2"/>
          </a:solidFill>
          <a:ln w="9525">
            <a:solidFill>
              <a:schemeClr val="hlink"/>
            </a:solidFill>
            <a:miter lim="800000"/>
            <a:headEnd/>
            <a:tailEnd/>
          </a:ln>
        </p:spPr>
        <p:txBody>
          <a:bodyPr lIns="54000" rIns="54000">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1600"/>
              <a:t>齐次复合</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1E0256DE-892F-4C2F-8C7B-E296EA51BA05}" type="slidenum">
              <a:rPr lang="en-US" altLang="zh-CN" sz="1400" smtClean="0"/>
              <a:pPr eaLnBrk="1" hangingPunct="1">
                <a:spcBef>
                  <a:spcPct val="0"/>
                </a:spcBef>
                <a:buFontTx/>
                <a:buNone/>
              </a:pPr>
              <a:t>18</a:t>
            </a:fld>
            <a:r>
              <a:rPr lang="en-US" altLang="zh-CN" sz="1400" dirty="0" smtClean="0"/>
              <a:t>/48</a:t>
            </a:r>
          </a:p>
        </p:txBody>
      </p:sp>
      <p:sp>
        <p:nvSpPr>
          <p:cNvPr id="14339" name="Rectangle 2"/>
          <p:cNvSpPr>
            <a:spLocks noGrp="1" noChangeArrowheads="1"/>
          </p:cNvSpPr>
          <p:nvPr>
            <p:ph type="title"/>
          </p:nvPr>
        </p:nvSpPr>
        <p:spPr>
          <a:xfrm>
            <a:off x="685800" y="609600"/>
            <a:ext cx="7772400" cy="609600"/>
          </a:xfrm>
        </p:spPr>
        <p:txBody>
          <a:bodyPr/>
          <a:lstStyle/>
          <a:p>
            <a:pPr eaLnBrk="1" hangingPunct="1"/>
            <a:r>
              <a:rPr lang="zh-CN" altLang="en-US" sz="3200" smtClean="0">
                <a:ea typeface="黑体" pitchFamily="49" charset="-122"/>
              </a:rPr>
              <a:t>坐标变换</a:t>
            </a:r>
          </a:p>
        </p:txBody>
      </p:sp>
      <p:sp>
        <p:nvSpPr>
          <p:cNvPr id="14340" name="Rectangle 3"/>
          <p:cNvSpPr>
            <a:spLocks noGrp="1" noChangeArrowheads="1"/>
          </p:cNvSpPr>
          <p:nvPr>
            <p:ph type="body" idx="1"/>
          </p:nvPr>
        </p:nvSpPr>
        <p:spPr>
          <a:xfrm>
            <a:off x="685800" y="1447800"/>
            <a:ext cx="7772400" cy="4648200"/>
          </a:xfrm>
        </p:spPr>
        <p:txBody>
          <a:bodyPr/>
          <a:lstStyle/>
          <a:p>
            <a:pPr eaLnBrk="1" hangingPunct="1"/>
            <a:r>
              <a:rPr lang="zh-CN" altLang="en-US" smtClean="0">
                <a:solidFill>
                  <a:schemeClr val="hlink"/>
                </a:solidFill>
                <a:ea typeface="黑体" pitchFamily="49" charset="-122"/>
              </a:rPr>
              <a:t>例题</a:t>
            </a:r>
            <a:r>
              <a:rPr lang="en-US" altLang="zh-CN" smtClean="0">
                <a:solidFill>
                  <a:schemeClr val="hlink"/>
                </a:solidFill>
                <a:ea typeface="黑体" pitchFamily="49" charset="-122"/>
              </a:rPr>
              <a:t>1</a:t>
            </a:r>
            <a:r>
              <a:rPr lang="zh-CN" altLang="en-US" smtClean="0">
                <a:solidFill>
                  <a:schemeClr val="hlink"/>
                </a:solidFill>
                <a:ea typeface="黑体" pitchFamily="49" charset="-122"/>
              </a:rPr>
              <a:t>：</a:t>
            </a:r>
            <a:r>
              <a:rPr lang="zh-CN" altLang="en-US" sz="2400" smtClean="0">
                <a:ea typeface="黑体" pitchFamily="49" charset="-122"/>
              </a:rPr>
              <a:t>坐标系</a:t>
            </a:r>
            <a:r>
              <a:rPr lang="en-US" altLang="zh-CN" sz="2400" smtClean="0">
                <a:ea typeface="黑体" pitchFamily="49" charset="-122"/>
              </a:rPr>
              <a:t>{B}</a:t>
            </a:r>
            <a:r>
              <a:rPr lang="zh-CN" altLang="en-US" sz="2400" smtClean="0">
                <a:ea typeface="黑体" pitchFamily="49" charset="-122"/>
              </a:rPr>
              <a:t>的初始位姿与参考坐标系</a:t>
            </a:r>
            <a:r>
              <a:rPr lang="en-US" altLang="zh-CN" sz="2400" smtClean="0">
                <a:ea typeface="黑体" pitchFamily="49" charset="-122"/>
              </a:rPr>
              <a:t>{A}</a:t>
            </a:r>
            <a:r>
              <a:rPr lang="zh-CN" altLang="en-US" sz="2400" smtClean="0">
                <a:ea typeface="黑体" pitchFamily="49" charset="-122"/>
              </a:rPr>
              <a:t>相同，坐标系</a:t>
            </a:r>
            <a:r>
              <a:rPr lang="en-US" altLang="zh-CN" sz="2400" smtClean="0">
                <a:ea typeface="黑体" pitchFamily="49" charset="-122"/>
              </a:rPr>
              <a:t>{B} </a:t>
            </a:r>
            <a:r>
              <a:rPr lang="zh-CN" altLang="en-US" sz="2400" smtClean="0">
                <a:ea typeface="黑体" pitchFamily="49" charset="-122"/>
              </a:rPr>
              <a:t>相对于</a:t>
            </a:r>
            <a:r>
              <a:rPr lang="en-US" altLang="zh-CN" sz="2400" smtClean="0">
                <a:ea typeface="黑体" pitchFamily="49" charset="-122"/>
              </a:rPr>
              <a:t>{A}</a:t>
            </a:r>
            <a:r>
              <a:rPr lang="zh-CN" altLang="en-US" sz="2400" smtClean="0">
                <a:ea typeface="黑体" pitchFamily="49" charset="-122"/>
              </a:rPr>
              <a:t>的</a:t>
            </a:r>
            <a:r>
              <a:rPr lang="en-US" altLang="zh-CN" sz="2400" i="1" smtClean="0">
                <a:ea typeface="黑体" pitchFamily="49" charset="-122"/>
              </a:rPr>
              <a:t>z</a:t>
            </a:r>
            <a:r>
              <a:rPr lang="en-US" altLang="zh-CN" sz="2400" baseline="-25000" smtClean="0">
                <a:ea typeface="黑体" pitchFamily="49" charset="-122"/>
              </a:rPr>
              <a:t>A</a:t>
            </a:r>
            <a:r>
              <a:rPr lang="zh-CN" altLang="en-US" sz="2400" smtClean="0">
                <a:ea typeface="黑体" pitchFamily="49" charset="-122"/>
              </a:rPr>
              <a:t>轴旋转</a:t>
            </a:r>
            <a:r>
              <a:rPr lang="en-US" altLang="zh-CN" sz="2400" smtClean="0">
                <a:ea typeface="黑体" pitchFamily="49" charset="-122"/>
              </a:rPr>
              <a:t>30</a:t>
            </a:r>
            <a:r>
              <a:rPr lang="en-US" altLang="zh-CN" sz="2400" smtClean="0">
                <a:ea typeface="黑体" pitchFamily="49" charset="-122"/>
                <a:sym typeface="Symbol" pitchFamily="18" charset="2"/>
              </a:rPr>
              <a:t></a:t>
            </a:r>
            <a:r>
              <a:rPr lang="zh-CN" altLang="en-US" sz="2400" smtClean="0">
                <a:ea typeface="黑体" pitchFamily="49" charset="-122"/>
                <a:sym typeface="Symbol" pitchFamily="18" charset="2"/>
              </a:rPr>
              <a:t>，再沿</a:t>
            </a:r>
            <a:r>
              <a:rPr lang="en-US" altLang="zh-CN" sz="2400" smtClean="0">
                <a:ea typeface="黑体" pitchFamily="49" charset="-122"/>
              </a:rPr>
              <a:t>{A}</a:t>
            </a:r>
            <a:r>
              <a:rPr lang="zh-CN" altLang="en-US" sz="2400" smtClean="0">
                <a:ea typeface="黑体" pitchFamily="49" charset="-122"/>
              </a:rPr>
              <a:t>的</a:t>
            </a:r>
            <a:r>
              <a:rPr lang="en-US" altLang="zh-CN" sz="2400" i="1" smtClean="0">
                <a:ea typeface="黑体" pitchFamily="49" charset="-122"/>
              </a:rPr>
              <a:t>x</a:t>
            </a:r>
            <a:r>
              <a:rPr lang="en-US" altLang="zh-CN" sz="2400" baseline="-25000" smtClean="0">
                <a:ea typeface="黑体" pitchFamily="49" charset="-122"/>
              </a:rPr>
              <a:t>A</a:t>
            </a:r>
            <a:r>
              <a:rPr lang="zh-CN" altLang="en-US" sz="2400" smtClean="0">
                <a:ea typeface="黑体" pitchFamily="49" charset="-122"/>
              </a:rPr>
              <a:t>轴移动</a:t>
            </a:r>
            <a:r>
              <a:rPr lang="en-US" altLang="zh-CN" sz="2400" smtClean="0">
                <a:ea typeface="黑体" pitchFamily="49" charset="-122"/>
              </a:rPr>
              <a:t>12</a:t>
            </a:r>
            <a:r>
              <a:rPr lang="zh-CN" altLang="en-US" sz="2400" smtClean="0">
                <a:ea typeface="黑体" pitchFamily="49" charset="-122"/>
              </a:rPr>
              <a:t>，</a:t>
            </a:r>
            <a:r>
              <a:rPr lang="zh-CN" altLang="en-US" sz="2400" smtClean="0">
                <a:ea typeface="黑体" pitchFamily="49" charset="-122"/>
                <a:sym typeface="Symbol" pitchFamily="18" charset="2"/>
              </a:rPr>
              <a:t>沿</a:t>
            </a:r>
            <a:r>
              <a:rPr lang="en-US" altLang="zh-CN" sz="2400" smtClean="0">
                <a:ea typeface="黑体" pitchFamily="49" charset="-122"/>
              </a:rPr>
              <a:t>{A}</a:t>
            </a:r>
            <a:r>
              <a:rPr lang="zh-CN" altLang="en-US" sz="2400" smtClean="0">
                <a:ea typeface="黑体" pitchFamily="49" charset="-122"/>
              </a:rPr>
              <a:t>的</a:t>
            </a:r>
            <a:r>
              <a:rPr lang="en-US" altLang="zh-CN" sz="2400" i="1" smtClean="0">
                <a:ea typeface="黑体" pitchFamily="49" charset="-122"/>
              </a:rPr>
              <a:t>y</a:t>
            </a:r>
            <a:r>
              <a:rPr lang="en-US" altLang="zh-CN" sz="2400" baseline="-25000" smtClean="0">
                <a:ea typeface="黑体" pitchFamily="49" charset="-122"/>
              </a:rPr>
              <a:t>A</a:t>
            </a:r>
            <a:r>
              <a:rPr lang="zh-CN" altLang="en-US" sz="2400" smtClean="0">
                <a:ea typeface="黑体" pitchFamily="49" charset="-122"/>
              </a:rPr>
              <a:t>轴移动</a:t>
            </a:r>
            <a:r>
              <a:rPr lang="en-US" altLang="zh-CN" sz="2400" smtClean="0">
                <a:ea typeface="黑体" pitchFamily="49" charset="-122"/>
              </a:rPr>
              <a:t>6</a:t>
            </a:r>
            <a:r>
              <a:rPr lang="zh-CN" altLang="en-US" sz="2400" smtClean="0">
                <a:ea typeface="黑体" pitchFamily="49" charset="-122"/>
              </a:rPr>
              <a:t>。求位置矢量</a:t>
            </a:r>
            <a:r>
              <a:rPr lang="en-US" altLang="zh-CN" sz="2400" baseline="30000" smtClean="0">
                <a:ea typeface="黑体" pitchFamily="49" charset="-122"/>
              </a:rPr>
              <a:t>A</a:t>
            </a:r>
            <a:r>
              <a:rPr lang="en-US" altLang="zh-CN" sz="2400" b="1" i="1" smtClean="0">
                <a:ea typeface="黑体" pitchFamily="49" charset="-122"/>
              </a:rPr>
              <a:t>p</a:t>
            </a:r>
            <a:r>
              <a:rPr lang="en-US" altLang="zh-CN" sz="2400" baseline="-25000" smtClean="0">
                <a:ea typeface="黑体" pitchFamily="49" charset="-122"/>
              </a:rPr>
              <a:t>B</a:t>
            </a:r>
            <a:r>
              <a:rPr lang="zh-CN" altLang="en-US" sz="2400" smtClean="0">
                <a:ea typeface="黑体" pitchFamily="49" charset="-122"/>
              </a:rPr>
              <a:t>和旋转矩阵       。假设</a:t>
            </a:r>
            <a:r>
              <a:rPr lang="en-US" altLang="zh-CN" sz="2400" smtClean="0">
                <a:ea typeface="黑体" pitchFamily="49" charset="-122"/>
              </a:rPr>
              <a:t>p</a:t>
            </a:r>
            <a:r>
              <a:rPr lang="zh-CN" altLang="en-US" sz="2400" smtClean="0">
                <a:ea typeface="黑体" pitchFamily="49" charset="-122"/>
              </a:rPr>
              <a:t>点在坐标系</a:t>
            </a:r>
            <a:r>
              <a:rPr lang="en-US" altLang="zh-CN" sz="2400" smtClean="0">
                <a:ea typeface="黑体" pitchFamily="49" charset="-122"/>
              </a:rPr>
              <a:t>{B}</a:t>
            </a:r>
            <a:r>
              <a:rPr lang="zh-CN" altLang="en-US" sz="2400" smtClean="0">
                <a:ea typeface="黑体" pitchFamily="49" charset="-122"/>
              </a:rPr>
              <a:t>的描述为</a:t>
            </a:r>
            <a:r>
              <a:rPr lang="en-US" altLang="zh-CN" sz="2400" baseline="30000" smtClean="0">
                <a:ea typeface="黑体" pitchFamily="49" charset="-122"/>
              </a:rPr>
              <a:t>B</a:t>
            </a:r>
            <a:r>
              <a:rPr lang="en-US" altLang="zh-CN" sz="2400" b="1" i="1" smtClean="0">
                <a:ea typeface="黑体" pitchFamily="49" charset="-122"/>
              </a:rPr>
              <a:t>p</a:t>
            </a:r>
            <a:r>
              <a:rPr lang="en-US" altLang="zh-CN" sz="2400" smtClean="0">
                <a:ea typeface="黑体" pitchFamily="49" charset="-122"/>
              </a:rPr>
              <a:t>=[5   9   0]</a:t>
            </a:r>
            <a:r>
              <a:rPr lang="en-US" altLang="zh-CN" sz="2400" baseline="30000" smtClean="0">
                <a:ea typeface="黑体" pitchFamily="49" charset="-122"/>
              </a:rPr>
              <a:t>T</a:t>
            </a:r>
            <a:r>
              <a:rPr lang="zh-CN" altLang="en-US" sz="2400" smtClean="0">
                <a:ea typeface="黑体" pitchFamily="49" charset="-122"/>
              </a:rPr>
              <a:t>，求其在坐标系</a:t>
            </a:r>
            <a:r>
              <a:rPr lang="en-US" altLang="zh-CN" sz="2400" smtClean="0">
                <a:ea typeface="黑体" pitchFamily="49" charset="-122"/>
              </a:rPr>
              <a:t>{A}</a:t>
            </a:r>
            <a:r>
              <a:rPr lang="zh-CN" altLang="en-US" sz="2400" smtClean="0">
                <a:ea typeface="黑体" pitchFamily="49" charset="-122"/>
              </a:rPr>
              <a:t>的描述。</a:t>
            </a:r>
          </a:p>
          <a:p>
            <a:pPr eaLnBrk="1" hangingPunct="1"/>
            <a:r>
              <a:rPr lang="zh-CN" altLang="en-US" sz="2400" smtClean="0">
                <a:ea typeface="黑体" pitchFamily="49" charset="-122"/>
              </a:rPr>
              <a:t>解：</a:t>
            </a:r>
          </a:p>
        </p:txBody>
      </p:sp>
      <p:sp>
        <p:nvSpPr>
          <p:cNvPr id="14341" name="Rectangle 4"/>
          <p:cNvSpPr>
            <a:spLocks noChangeArrowheads="1"/>
          </p:cNvSpPr>
          <p:nvPr/>
        </p:nvSpPr>
        <p:spPr bwMode="auto">
          <a:xfrm>
            <a:off x="228600" y="304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endParaRPr kumimoji="0" lang="zh-CN" altLang="en-US" sz="2000" i="1" dirty="0">
              <a:latin typeface="宋体" pitchFamily="2" charset="-122"/>
            </a:endParaRPr>
          </a:p>
        </p:txBody>
      </p:sp>
      <p:graphicFrame>
        <p:nvGraphicFramePr>
          <p:cNvPr id="14342" name="Object 2"/>
          <p:cNvGraphicFramePr>
            <a:graphicFrameLocks noChangeAspect="1"/>
          </p:cNvGraphicFramePr>
          <p:nvPr/>
        </p:nvGraphicFramePr>
        <p:xfrm>
          <a:off x="2057400" y="2667000"/>
          <a:ext cx="381000" cy="381000"/>
        </p:xfrm>
        <a:graphic>
          <a:graphicData uri="http://schemas.openxmlformats.org/presentationml/2006/ole">
            <mc:AlternateContent xmlns:mc="http://schemas.openxmlformats.org/markup-compatibility/2006">
              <mc:Choice xmlns:v="urn:schemas-microsoft-com:vml" Requires="v">
                <p:oleObj spid="_x0000_s14424" name="Equation" r:id="rId3" imgW="205803" imgH="205740" progId="Equation.3">
                  <p:embed/>
                </p:oleObj>
              </mc:Choice>
              <mc:Fallback>
                <p:oleObj name="Equation" r:id="rId3" imgW="205803" imgH="2057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2667000"/>
                        <a:ext cx="381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3" name="Object 3"/>
          <p:cNvGraphicFramePr>
            <a:graphicFrameLocks noChangeAspect="1"/>
          </p:cNvGraphicFramePr>
          <p:nvPr>
            <p:extLst>
              <p:ext uri="{D42A27DB-BD31-4B8C-83A1-F6EECF244321}">
                <p14:modId xmlns:p14="http://schemas.microsoft.com/office/powerpoint/2010/main" val="4249250226"/>
              </p:ext>
            </p:extLst>
          </p:nvPr>
        </p:nvGraphicFramePr>
        <p:xfrm>
          <a:off x="774700" y="3716338"/>
          <a:ext cx="7869238" cy="2449512"/>
        </p:xfrm>
        <a:graphic>
          <a:graphicData uri="http://schemas.openxmlformats.org/presentationml/2006/ole">
            <mc:AlternateContent xmlns:mc="http://schemas.openxmlformats.org/markup-compatibility/2006">
              <mc:Choice xmlns:v="urn:schemas-microsoft-com:vml" Requires="v">
                <p:oleObj spid="_x0000_s14425" name="Equation" r:id="rId5" imgW="4698720" imgH="1447560" progId="Equation.DSMT4">
                  <p:embed/>
                </p:oleObj>
              </mc:Choice>
              <mc:Fallback>
                <p:oleObj name="Equation" r:id="rId5" imgW="4698720" imgH="1447560" progId="Equation.DSMT4">
                  <p:embed/>
                  <p:pic>
                    <p:nvPicPr>
                      <p:cNvPr id="0" name="Object 3"/>
                      <p:cNvPicPr>
                        <a:picLocks noChangeAspect="1" noChangeArrowheads="1"/>
                      </p:cNvPicPr>
                      <p:nvPr/>
                    </p:nvPicPr>
                    <p:blipFill>
                      <a:blip r:embed="rId6"/>
                      <a:srcRect/>
                      <a:stretch>
                        <a:fillRect/>
                      </a:stretch>
                    </p:blipFill>
                    <p:spPr bwMode="auto">
                      <a:xfrm>
                        <a:off x="774700" y="3716338"/>
                        <a:ext cx="7869238" cy="2449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4" name="AutoShape 7">
            <a:hlinkClick r:id="rId7" action="ppaction://hlinksldjump"/>
          </p:cNvPr>
          <p:cNvSpPr>
            <a:spLocks noChangeArrowheads="1"/>
          </p:cNvSpPr>
          <p:nvPr/>
        </p:nvSpPr>
        <p:spPr bwMode="auto">
          <a:xfrm>
            <a:off x="7239000" y="5410200"/>
            <a:ext cx="457200" cy="2286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sp>
        <p:nvSpPr>
          <p:cNvPr id="14345" name="Text Box 8">
            <a:hlinkClick r:id="rId7" action="ppaction://hlinksldjump"/>
          </p:cNvPr>
          <p:cNvSpPr txBox="1">
            <a:spLocks noChangeArrowheads="1"/>
          </p:cNvSpPr>
          <p:nvPr/>
        </p:nvSpPr>
        <p:spPr bwMode="auto">
          <a:xfrm>
            <a:off x="7696200" y="5334000"/>
            <a:ext cx="838200" cy="376238"/>
          </a:xfrm>
          <a:prstGeom prst="rect">
            <a:avLst/>
          </a:prstGeom>
          <a:solidFill>
            <a:schemeClr val="bg2"/>
          </a:solidFill>
          <a:ln w="9525">
            <a:solidFill>
              <a:schemeClr val="hlink"/>
            </a:solidFill>
            <a:miter lim="800000"/>
            <a:headEnd/>
            <a:tailEnd/>
          </a:ln>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1800"/>
              <a:t>例题</a:t>
            </a:r>
            <a:r>
              <a:rPr lang="en-US" altLang="zh-CN" sz="1800"/>
              <a:t>2</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03CDE961-4667-4341-8AF6-AC99D2BA878F}" type="slidenum">
              <a:rPr lang="en-US" altLang="zh-CN" sz="1400" smtClean="0"/>
              <a:pPr eaLnBrk="1" hangingPunct="1">
                <a:spcBef>
                  <a:spcPct val="0"/>
                </a:spcBef>
                <a:buFontTx/>
                <a:buNone/>
              </a:pPr>
              <a:t>19</a:t>
            </a:fld>
            <a:r>
              <a:rPr lang="en-US" altLang="zh-CN" sz="1400" dirty="0" smtClean="0"/>
              <a:t>/48</a:t>
            </a:r>
          </a:p>
        </p:txBody>
      </p:sp>
      <p:sp>
        <p:nvSpPr>
          <p:cNvPr id="15363" name="Rectangle 2"/>
          <p:cNvSpPr>
            <a:spLocks noGrp="1" noChangeArrowheads="1"/>
          </p:cNvSpPr>
          <p:nvPr>
            <p:ph type="title"/>
          </p:nvPr>
        </p:nvSpPr>
        <p:spPr>
          <a:xfrm>
            <a:off x="685800" y="609600"/>
            <a:ext cx="7772400" cy="457200"/>
          </a:xfrm>
        </p:spPr>
        <p:txBody>
          <a:bodyPr/>
          <a:lstStyle/>
          <a:p>
            <a:pPr eaLnBrk="1" hangingPunct="1"/>
            <a:r>
              <a:rPr lang="zh-CN" altLang="en-US" sz="3200" smtClean="0">
                <a:ea typeface="黑体" pitchFamily="49" charset="-122"/>
              </a:rPr>
              <a:t>坐标变换</a:t>
            </a:r>
          </a:p>
        </p:txBody>
      </p:sp>
      <p:sp>
        <p:nvSpPr>
          <p:cNvPr id="13315" name="Rectangle 3"/>
          <p:cNvSpPr>
            <a:spLocks noGrp="1" noChangeArrowheads="1"/>
          </p:cNvSpPr>
          <p:nvPr>
            <p:ph type="body" idx="1"/>
          </p:nvPr>
        </p:nvSpPr>
        <p:spPr>
          <a:xfrm>
            <a:off x="685800" y="1295400"/>
            <a:ext cx="7772400" cy="4800600"/>
          </a:xfrm>
        </p:spPr>
        <p:txBody>
          <a:bodyPr/>
          <a:lstStyle/>
          <a:p>
            <a:pPr eaLnBrk="1" hangingPunct="1">
              <a:defRPr/>
            </a:pPr>
            <a:r>
              <a:rPr lang="zh-CN" altLang="en-US" dirty="0" smtClean="0">
                <a:solidFill>
                  <a:schemeClr val="hlink"/>
                </a:solidFill>
                <a:ea typeface="黑体" pitchFamily="49" charset="-122"/>
              </a:rPr>
              <a:t>联体坐标：</a:t>
            </a:r>
            <a:r>
              <a:rPr lang="zh-CN" altLang="en-US" sz="2400" dirty="0" smtClean="0">
                <a:ea typeface="黑体" pitchFamily="49" charset="-122"/>
              </a:rPr>
              <a:t>对于坐标系</a:t>
            </a:r>
            <a:r>
              <a:rPr lang="en-US" altLang="zh-CN" sz="2400" dirty="0" smtClean="0">
                <a:ea typeface="黑体" pitchFamily="49" charset="-122"/>
              </a:rPr>
              <a:t>{A}</a:t>
            </a:r>
            <a:r>
              <a:rPr lang="zh-CN" altLang="en-US" sz="2400" dirty="0" smtClean="0">
                <a:ea typeface="黑体" pitchFamily="49" charset="-122"/>
              </a:rPr>
              <a:t>、</a:t>
            </a:r>
            <a:r>
              <a:rPr lang="en-US" altLang="zh-CN" sz="2400" dirty="0" smtClean="0">
                <a:ea typeface="黑体" pitchFamily="49" charset="-122"/>
              </a:rPr>
              <a:t>{B}</a:t>
            </a:r>
            <a:r>
              <a:rPr lang="zh-CN" altLang="en-US" sz="2400" dirty="0" smtClean="0">
                <a:ea typeface="黑体" pitchFamily="49" charset="-122"/>
              </a:rPr>
              <a:t>、</a:t>
            </a:r>
            <a:r>
              <a:rPr lang="en-US" altLang="zh-CN" sz="2400" dirty="0" smtClean="0">
                <a:ea typeface="黑体" pitchFamily="49" charset="-122"/>
              </a:rPr>
              <a:t>{C}</a:t>
            </a:r>
            <a:r>
              <a:rPr lang="zh-CN" altLang="en-US" sz="2400" dirty="0" smtClean="0">
                <a:ea typeface="黑体" pitchFamily="49" charset="-122"/>
              </a:rPr>
              <a:t>，</a:t>
            </a:r>
            <a:r>
              <a:rPr lang="en-US" altLang="zh-CN" sz="2400" dirty="0" smtClean="0">
                <a:ea typeface="黑体" pitchFamily="49" charset="-122"/>
              </a:rPr>
              <a:t>{A}</a:t>
            </a:r>
            <a:r>
              <a:rPr lang="zh-CN" altLang="en-US" sz="2400" dirty="0" smtClean="0">
                <a:ea typeface="黑体" pitchFamily="49" charset="-122"/>
              </a:rPr>
              <a:t>是参考坐标系， </a:t>
            </a:r>
            <a:r>
              <a:rPr lang="en-US" altLang="zh-CN" sz="2400" dirty="0" smtClean="0">
                <a:ea typeface="黑体" pitchFamily="49" charset="-122"/>
              </a:rPr>
              <a:t>{B}</a:t>
            </a:r>
            <a:r>
              <a:rPr lang="zh-CN" altLang="en-US" sz="2400" dirty="0" smtClean="0">
                <a:ea typeface="黑体" pitchFamily="49" charset="-122"/>
              </a:rPr>
              <a:t>相对于</a:t>
            </a:r>
            <a:r>
              <a:rPr lang="en-US" altLang="zh-CN" sz="2400" dirty="0" smtClean="0">
                <a:ea typeface="黑体" pitchFamily="49" charset="-122"/>
              </a:rPr>
              <a:t>{A}</a:t>
            </a:r>
            <a:r>
              <a:rPr lang="zh-CN" altLang="en-US" sz="2400" dirty="0" smtClean="0">
                <a:ea typeface="黑体" pitchFamily="49" charset="-122"/>
              </a:rPr>
              <a:t>的坐标以及</a:t>
            </a:r>
            <a:r>
              <a:rPr lang="en-US" altLang="zh-CN" sz="2400" dirty="0" smtClean="0">
                <a:ea typeface="黑体" pitchFamily="49" charset="-122"/>
              </a:rPr>
              <a:t>{C}</a:t>
            </a:r>
            <a:r>
              <a:rPr lang="zh-CN" altLang="en-US" sz="2400" dirty="0" smtClean="0">
                <a:ea typeface="黑体" pitchFamily="49" charset="-122"/>
              </a:rPr>
              <a:t>相对于</a:t>
            </a:r>
            <a:r>
              <a:rPr lang="en-US" altLang="zh-CN" sz="2400" dirty="0" smtClean="0">
                <a:ea typeface="黑体" pitchFamily="49" charset="-122"/>
              </a:rPr>
              <a:t>{B}</a:t>
            </a:r>
            <a:r>
              <a:rPr lang="zh-CN" altLang="en-US" sz="2400" dirty="0" smtClean="0">
                <a:ea typeface="黑体" pitchFamily="49" charset="-122"/>
              </a:rPr>
              <a:t>的坐标称为联体坐标。</a:t>
            </a:r>
          </a:p>
          <a:p>
            <a:pPr eaLnBrk="1" hangingPunct="1">
              <a:buFontTx/>
              <a:buNone/>
              <a:defRPr/>
            </a:pPr>
            <a:r>
              <a:rPr lang="zh-CN" altLang="en-US" sz="2400" dirty="0" smtClean="0">
                <a:ea typeface="黑体" pitchFamily="49" charset="-122"/>
              </a:rPr>
              <a:t>    设</a:t>
            </a:r>
            <a:r>
              <a:rPr lang="en-US" altLang="zh-CN" sz="2400" dirty="0" smtClean="0">
                <a:ea typeface="黑体" pitchFamily="49" charset="-122"/>
              </a:rPr>
              <a:t>{B}</a:t>
            </a:r>
            <a:r>
              <a:rPr lang="zh-CN" altLang="en-US" sz="2400" dirty="0" smtClean="0">
                <a:ea typeface="黑体" pitchFamily="49" charset="-122"/>
              </a:rPr>
              <a:t>在</a:t>
            </a:r>
            <a:r>
              <a:rPr lang="en-US" altLang="zh-CN" sz="2400" dirty="0" smtClean="0">
                <a:ea typeface="黑体" pitchFamily="49" charset="-122"/>
              </a:rPr>
              <a:t>{A}</a:t>
            </a:r>
            <a:r>
              <a:rPr lang="zh-CN" altLang="en-US" sz="2400" dirty="0" smtClean="0">
                <a:ea typeface="黑体" pitchFamily="49" charset="-122"/>
              </a:rPr>
              <a:t>中的表示为</a:t>
            </a:r>
            <a:r>
              <a:rPr lang="en-US" altLang="zh-CN" sz="2400" i="1" dirty="0" smtClean="0">
                <a:ea typeface="黑体" pitchFamily="49" charset="-122"/>
              </a:rPr>
              <a:t>T</a:t>
            </a:r>
            <a:r>
              <a:rPr lang="en-US" altLang="zh-CN" sz="2400" baseline="-25000" dirty="0" smtClean="0">
                <a:ea typeface="黑体" pitchFamily="49" charset="-122"/>
              </a:rPr>
              <a:t>1</a:t>
            </a:r>
            <a:r>
              <a:rPr lang="zh-CN" altLang="en-US" sz="2400" dirty="0" smtClean="0">
                <a:ea typeface="黑体" pitchFamily="49" charset="-122"/>
              </a:rPr>
              <a:t>， </a:t>
            </a:r>
            <a:r>
              <a:rPr lang="en-US" altLang="zh-CN" sz="2400" dirty="0" smtClean="0">
                <a:ea typeface="黑体" pitchFamily="49" charset="-122"/>
              </a:rPr>
              <a:t>{C}</a:t>
            </a:r>
            <a:r>
              <a:rPr lang="zh-CN" altLang="en-US" sz="2400" dirty="0" smtClean="0">
                <a:ea typeface="黑体" pitchFamily="49" charset="-122"/>
              </a:rPr>
              <a:t>在</a:t>
            </a:r>
            <a:r>
              <a:rPr lang="en-US" altLang="zh-CN" sz="2400" dirty="0" smtClean="0">
                <a:ea typeface="黑体" pitchFamily="49" charset="-122"/>
              </a:rPr>
              <a:t>{B}</a:t>
            </a:r>
            <a:r>
              <a:rPr lang="zh-CN" altLang="en-US" sz="2400" dirty="0" smtClean="0">
                <a:ea typeface="黑体" pitchFamily="49" charset="-122"/>
              </a:rPr>
              <a:t>中的表示为</a:t>
            </a:r>
            <a:r>
              <a:rPr lang="en-US" altLang="zh-CN" sz="2400" i="1" dirty="0" smtClean="0">
                <a:ea typeface="黑体" pitchFamily="49" charset="-122"/>
              </a:rPr>
              <a:t>T</a:t>
            </a:r>
            <a:r>
              <a:rPr lang="en-US" altLang="zh-CN" sz="2400" baseline="-25000" dirty="0" smtClean="0">
                <a:ea typeface="黑体" pitchFamily="49" charset="-122"/>
              </a:rPr>
              <a:t>2</a:t>
            </a:r>
            <a:r>
              <a:rPr lang="zh-CN" altLang="en-US" sz="2400" dirty="0" smtClean="0">
                <a:ea typeface="黑体" pitchFamily="49" charset="-122"/>
              </a:rPr>
              <a:t>， 刚体在</a:t>
            </a:r>
            <a:r>
              <a:rPr lang="en-US" altLang="zh-CN" sz="2400" dirty="0" smtClean="0">
                <a:ea typeface="黑体" pitchFamily="49" charset="-122"/>
              </a:rPr>
              <a:t>{C}</a:t>
            </a:r>
            <a:r>
              <a:rPr lang="zh-CN" altLang="en-US" sz="2400" dirty="0" smtClean="0">
                <a:ea typeface="黑体" pitchFamily="49" charset="-122"/>
              </a:rPr>
              <a:t>中的表示为</a:t>
            </a:r>
            <a:r>
              <a:rPr lang="en-US" altLang="zh-CN" sz="2400" i="1" dirty="0" smtClean="0">
                <a:ea typeface="黑体" pitchFamily="49" charset="-122"/>
              </a:rPr>
              <a:t>T</a:t>
            </a:r>
            <a:r>
              <a:rPr lang="en-US" altLang="zh-CN" sz="2400" baseline="-25000" dirty="0" smtClean="0">
                <a:ea typeface="黑体" pitchFamily="49" charset="-122"/>
              </a:rPr>
              <a:t>3</a:t>
            </a:r>
            <a:r>
              <a:rPr lang="zh-CN" altLang="en-US" sz="2400" dirty="0" smtClean="0">
                <a:ea typeface="黑体" pitchFamily="49" charset="-122"/>
              </a:rPr>
              <a:t>，刚体在</a:t>
            </a:r>
            <a:r>
              <a:rPr lang="en-US" altLang="zh-CN" sz="2400" dirty="0" smtClean="0">
                <a:ea typeface="黑体" pitchFamily="49" charset="-122"/>
              </a:rPr>
              <a:t>{A}</a:t>
            </a:r>
            <a:r>
              <a:rPr lang="zh-CN" altLang="en-US" sz="2400" dirty="0" smtClean="0">
                <a:ea typeface="黑体" pitchFamily="49" charset="-122"/>
              </a:rPr>
              <a:t>中的表示为</a:t>
            </a:r>
            <a:r>
              <a:rPr lang="en-US" altLang="zh-CN" sz="2400" i="1" dirty="0" smtClean="0">
                <a:ea typeface="黑体" pitchFamily="49" charset="-122"/>
              </a:rPr>
              <a:t>T</a:t>
            </a:r>
            <a:r>
              <a:rPr lang="zh-CN" altLang="en-US" sz="2400" dirty="0" smtClean="0">
                <a:ea typeface="黑体" pitchFamily="49" charset="-122"/>
              </a:rPr>
              <a:t>，则</a:t>
            </a:r>
          </a:p>
          <a:p>
            <a:pPr eaLnBrk="1" hangingPunct="1">
              <a:buFontTx/>
              <a:buNone/>
              <a:defRPr/>
            </a:pPr>
            <a:r>
              <a:rPr lang="zh-CN" altLang="en-US" sz="2400" i="1" dirty="0" smtClean="0">
                <a:ea typeface="黑体" pitchFamily="49" charset="-122"/>
              </a:rPr>
              <a:t>    </a:t>
            </a:r>
            <a:r>
              <a:rPr lang="en-US" altLang="zh-CN" sz="2400" i="1" dirty="0" smtClean="0">
                <a:ea typeface="黑体" pitchFamily="49" charset="-122"/>
              </a:rPr>
              <a:t>T= T</a:t>
            </a:r>
            <a:r>
              <a:rPr lang="en-US" altLang="zh-CN" sz="2400" baseline="-25000" dirty="0" smtClean="0">
                <a:ea typeface="黑体" pitchFamily="49" charset="-122"/>
              </a:rPr>
              <a:t>1 </a:t>
            </a:r>
            <a:r>
              <a:rPr lang="en-US" altLang="zh-CN" sz="2400" i="1" dirty="0" smtClean="0">
                <a:ea typeface="黑体" pitchFamily="49" charset="-122"/>
              </a:rPr>
              <a:t>T</a:t>
            </a:r>
            <a:r>
              <a:rPr lang="en-US" altLang="zh-CN" sz="2400" baseline="-25000" dirty="0" smtClean="0">
                <a:ea typeface="黑体" pitchFamily="49" charset="-122"/>
              </a:rPr>
              <a:t>2 </a:t>
            </a:r>
            <a:r>
              <a:rPr lang="en-US" altLang="zh-CN" sz="2400" i="1" dirty="0" smtClean="0">
                <a:ea typeface="黑体" pitchFamily="49" charset="-122"/>
              </a:rPr>
              <a:t>T</a:t>
            </a:r>
            <a:r>
              <a:rPr lang="en-US" altLang="zh-CN" sz="2400" baseline="-25000" dirty="0" smtClean="0">
                <a:ea typeface="黑体" pitchFamily="49" charset="-122"/>
              </a:rPr>
              <a:t>3 </a:t>
            </a:r>
            <a:endParaRPr lang="en-US" altLang="zh-CN" sz="2400" dirty="0" smtClean="0">
              <a:ea typeface="黑体" pitchFamily="49" charset="-122"/>
            </a:endParaRPr>
          </a:p>
          <a:p>
            <a:pPr eaLnBrk="1" hangingPunct="1">
              <a:buFontTx/>
              <a:buNone/>
              <a:defRPr/>
            </a:pPr>
            <a:r>
              <a:rPr lang="en-US" altLang="zh-CN" sz="2400" dirty="0" smtClean="0">
                <a:ea typeface="黑体" pitchFamily="49" charset="-122"/>
              </a:rPr>
              <a:t>   </a:t>
            </a:r>
            <a:r>
              <a:rPr lang="zh-CN" altLang="en-US" sz="2400" dirty="0" smtClean="0">
                <a:solidFill>
                  <a:schemeClr val="tx2"/>
                </a:solidFill>
                <a:ea typeface="黑体" pitchFamily="49" charset="-122"/>
              </a:rPr>
              <a:t>上式可以理解为：从基坐标系变换到联体坐标系，右乘</a:t>
            </a:r>
          </a:p>
          <a:p>
            <a:pPr eaLnBrk="1" hangingPunct="1">
              <a:buFontTx/>
              <a:buNone/>
              <a:defRPr/>
            </a:pPr>
            <a:r>
              <a:rPr lang="zh-CN" altLang="en-US" sz="2400" dirty="0" smtClean="0">
                <a:solidFill>
                  <a:schemeClr val="tx2"/>
                </a:solidFill>
                <a:ea typeface="黑体" pitchFamily="49" charset="-122"/>
              </a:rPr>
              <a:t>   上式也可以理解为：在基坐标系中进行变换，左乘</a:t>
            </a:r>
          </a:p>
          <a:p>
            <a:pPr eaLnBrk="1" hangingPunct="1">
              <a:buFontTx/>
              <a:buNone/>
              <a:defRPr/>
            </a:pPr>
            <a:r>
              <a:rPr lang="zh-CN" altLang="en-US" sz="2400" dirty="0" smtClean="0">
                <a:ea typeface="黑体" pitchFamily="49" charset="-122"/>
              </a:rPr>
              <a:t>   简记为</a:t>
            </a:r>
            <a:r>
              <a:rPr lang="zh-CN" altLang="en-US" sz="2800" b="1" i="1" dirty="0" smtClean="0">
                <a:solidFill>
                  <a:srgbClr val="FF66CC"/>
                </a:solidFill>
                <a:effectLst>
                  <a:outerShdw blurRad="38100" dist="38100" dir="2700000" algn="tl">
                    <a:srgbClr val="C0C0C0"/>
                  </a:outerShdw>
                </a:effectLst>
                <a:ea typeface="黑体" pitchFamily="49" charset="-122"/>
              </a:rPr>
              <a:t>“右乘联体左乘基”</a:t>
            </a:r>
          </a:p>
        </p:txBody>
      </p:sp>
      <p:sp>
        <p:nvSpPr>
          <p:cNvPr id="15365" name="Rectangle 4"/>
          <p:cNvSpPr>
            <a:spLocks noChangeArrowheads="1"/>
          </p:cNvSpPr>
          <p:nvPr/>
        </p:nvSpPr>
        <p:spPr bwMode="auto">
          <a:xfrm>
            <a:off x="228600" y="304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endParaRPr kumimoji="0" lang="zh-CN" altLang="en-US" sz="2000" i="1" dirty="0">
              <a:latin typeface="宋体" pitchFamily="2" charset="-122"/>
            </a:endParaRPr>
          </a:p>
        </p:txBody>
      </p:sp>
      <p:sp>
        <p:nvSpPr>
          <p:cNvPr id="15366" name="AutoShape 5">
            <a:hlinkClick r:id="rId2" action="ppaction://hlinksldjump" highlightClick="1"/>
          </p:cNvPr>
          <p:cNvSpPr>
            <a:spLocks noChangeArrowheads="1"/>
          </p:cNvSpPr>
          <p:nvPr/>
        </p:nvSpPr>
        <p:spPr bwMode="auto">
          <a:xfrm>
            <a:off x="5181600" y="4876800"/>
            <a:ext cx="457200" cy="3048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grpSp>
        <p:nvGrpSpPr>
          <p:cNvPr id="15367" name="Group 18"/>
          <p:cNvGrpSpPr>
            <a:grpSpLocks/>
          </p:cNvGrpSpPr>
          <p:nvPr/>
        </p:nvGrpSpPr>
        <p:grpSpPr bwMode="auto">
          <a:xfrm>
            <a:off x="2484438" y="5300663"/>
            <a:ext cx="4537075" cy="1308100"/>
            <a:chOff x="748" y="3294"/>
            <a:chExt cx="2858" cy="824"/>
          </a:xfrm>
        </p:grpSpPr>
        <p:sp>
          <p:nvSpPr>
            <p:cNvPr id="15368" name="Text Box 6"/>
            <p:cNvSpPr txBox="1">
              <a:spLocks noChangeArrowheads="1"/>
            </p:cNvSpPr>
            <p:nvPr/>
          </p:nvSpPr>
          <p:spPr bwMode="auto">
            <a:xfrm>
              <a:off x="748" y="3475"/>
              <a:ext cx="4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a:ea typeface="黑体" pitchFamily="49" charset="-122"/>
                </a:rPr>
                <a:t>A</a:t>
              </a:r>
            </a:p>
          </p:txBody>
        </p:sp>
        <p:sp>
          <p:nvSpPr>
            <p:cNvPr id="15369" name="Text Box 7"/>
            <p:cNvSpPr txBox="1">
              <a:spLocks noChangeArrowheads="1"/>
            </p:cNvSpPr>
            <p:nvPr/>
          </p:nvSpPr>
          <p:spPr bwMode="auto">
            <a:xfrm>
              <a:off x="1565" y="3475"/>
              <a:ext cx="4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a:ea typeface="黑体" pitchFamily="49" charset="-122"/>
                </a:rPr>
                <a:t>B</a:t>
              </a:r>
            </a:p>
          </p:txBody>
        </p:sp>
        <p:sp>
          <p:nvSpPr>
            <p:cNvPr id="15370" name="Text Box 8"/>
            <p:cNvSpPr txBox="1">
              <a:spLocks noChangeArrowheads="1"/>
            </p:cNvSpPr>
            <p:nvPr/>
          </p:nvSpPr>
          <p:spPr bwMode="auto">
            <a:xfrm>
              <a:off x="2381" y="3475"/>
              <a:ext cx="4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a:ea typeface="黑体" pitchFamily="49" charset="-122"/>
                </a:rPr>
                <a:t>C</a:t>
              </a:r>
            </a:p>
          </p:txBody>
        </p:sp>
        <p:sp>
          <p:nvSpPr>
            <p:cNvPr id="15371" name="Text Box 9"/>
            <p:cNvSpPr txBox="1">
              <a:spLocks noChangeArrowheads="1"/>
            </p:cNvSpPr>
            <p:nvPr/>
          </p:nvSpPr>
          <p:spPr bwMode="auto">
            <a:xfrm>
              <a:off x="3198" y="3475"/>
              <a:ext cx="4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a:ea typeface="黑体" pitchFamily="49" charset="-122"/>
                </a:rPr>
                <a:t>D</a:t>
              </a:r>
            </a:p>
          </p:txBody>
        </p:sp>
        <p:sp>
          <p:nvSpPr>
            <p:cNvPr id="15372" name="Line 10"/>
            <p:cNvSpPr>
              <a:spLocks noChangeShapeType="1"/>
            </p:cNvSpPr>
            <p:nvPr/>
          </p:nvSpPr>
          <p:spPr bwMode="auto">
            <a:xfrm>
              <a:off x="975" y="3612"/>
              <a:ext cx="59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73" name="Line 11"/>
            <p:cNvSpPr>
              <a:spLocks noChangeShapeType="1"/>
            </p:cNvSpPr>
            <p:nvPr/>
          </p:nvSpPr>
          <p:spPr bwMode="auto">
            <a:xfrm>
              <a:off x="1791" y="3612"/>
              <a:ext cx="59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74" name="Line 12"/>
            <p:cNvSpPr>
              <a:spLocks noChangeShapeType="1"/>
            </p:cNvSpPr>
            <p:nvPr/>
          </p:nvSpPr>
          <p:spPr bwMode="auto">
            <a:xfrm>
              <a:off x="2608" y="3612"/>
              <a:ext cx="59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75" name="Text Box 13"/>
            <p:cNvSpPr txBox="1">
              <a:spLocks noChangeArrowheads="1"/>
            </p:cNvSpPr>
            <p:nvPr/>
          </p:nvSpPr>
          <p:spPr bwMode="auto">
            <a:xfrm>
              <a:off x="1066" y="3294"/>
              <a:ext cx="4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ea typeface="黑体" pitchFamily="49" charset="-122"/>
                </a:rPr>
                <a:t>T</a:t>
              </a:r>
              <a:r>
                <a:rPr lang="en-US" altLang="zh-CN" sz="2400" baseline="-25000">
                  <a:ea typeface="黑体" pitchFamily="49" charset="-122"/>
                </a:rPr>
                <a:t>1</a:t>
              </a:r>
            </a:p>
          </p:txBody>
        </p:sp>
        <p:sp>
          <p:nvSpPr>
            <p:cNvPr id="15376" name="Text Box 14"/>
            <p:cNvSpPr txBox="1">
              <a:spLocks noChangeArrowheads="1"/>
            </p:cNvSpPr>
            <p:nvPr/>
          </p:nvSpPr>
          <p:spPr bwMode="auto">
            <a:xfrm>
              <a:off x="1882" y="3294"/>
              <a:ext cx="4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ea typeface="黑体" pitchFamily="49" charset="-122"/>
                </a:rPr>
                <a:t>T</a:t>
              </a:r>
              <a:r>
                <a:rPr lang="en-US" altLang="zh-CN" sz="2400" baseline="-25000">
                  <a:ea typeface="黑体" pitchFamily="49" charset="-122"/>
                </a:rPr>
                <a:t>2</a:t>
              </a:r>
            </a:p>
          </p:txBody>
        </p:sp>
        <p:sp>
          <p:nvSpPr>
            <p:cNvPr id="15377" name="Text Box 15"/>
            <p:cNvSpPr txBox="1">
              <a:spLocks noChangeArrowheads="1"/>
            </p:cNvSpPr>
            <p:nvPr/>
          </p:nvSpPr>
          <p:spPr bwMode="auto">
            <a:xfrm>
              <a:off x="2699" y="3294"/>
              <a:ext cx="4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ea typeface="黑体" pitchFamily="49" charset="-122"/>
                </a:rPr>
                <a:t>T</a:t>
              </a:r>
              <a:r>
                <a:rPr lang="en-US" altLang="zh-CN" sz="2400" baseline="-25000">
                  <a:ea typeface="黑体" pitchFamily="49" charset="-122"/>
                </a:rPr>
                <a:t>3</a:t>
              </a:r>
            </a:p>
          </p:txBody>
        </p:sp>
        <p:sp>
          <p:nvSpPr>
            <p:cNvPr id="15378" name="Text Box 16"/>
            <p:cNvSpPr txBox="1">
              <a:spLocks noChangeArrowheads="1"/>
            </p:cNvSpPr>
            <p:nvPr/>
          </p:nvSpPr>
          <p:spPr bwMode="auto">
            <a:xfrm>
              <a:off x="2018" y="3793"/>
              <a:ext cx="4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ea typeface="黑体" pitchFamily="49" charset="-122"/>
                </a:rPr>
                <a:t>T</a:t>
              </a:r>
              <a:endParaRPr lang="en-US" altLang="zh-CN" sz="2400" baseline="-25000">
                <a:ea typeface="黑体" pitchFamily="49" charset="-122"/>
              </a:endParaRPr>
            </a:p>
          </p:txBody>
        </p:sp>
        <p:sp>
          <p:nvSpPr>
            <p:cNvPr id="15379" name="Freeform 17"/>
            <p:cNvSpPr>
              <a:spLocks/>
            </p:cNvSpPr>
            <p:nvPr/>
          </p:nvSpPr>
          <p:spPr bwMode="auto">
            <a:xfrm>
              <a:off x="930" y="3702"/>
              <a:ext cx="2268" cy="416"/>
            </a:xfrm>
            <a:custGeom>
              <a:avLst/>
              <a:gdLst>
                <a:gd name="T0" fmla="*/ 0 w 2268"/>
                <a:gd name="T1" fmla="*/ 46 h 416"/>
                <a:gd name="T2" fmla="*/ 1179 w 2268"/>
                <a:gd name="T3" fmla="*/ 408 h 416"/>
                <a:gd name="T4" fmla="*/ 2268 w 2268"/>
                <a:gd name="T5" fmla="*/ 0 h 416"/>
                <a:gd name="T6" fmla="*/ 0 60000 65536"/>
                <a:gd name="T7" fmla="*/ 0 60000 65536"/>
                <a:gd name="T8" fmla="*/ 0 60000 65536"/>
                <a:gd name="T9" fmla="*/ 0 w 2268"/>
                <a:gd name="T10" fmla="*/ 0 h 416"/>
                <a:gd name="T11" fmla="*/ 2268 w 2268"/>
                <a:gd name="T12" fmla="*/ 416 h 416"/>
              </a:gdLst>
              <a:ahLst/>
              <a:cxnLst>
                <a:cxn ang="T6">
                  <a:pos x="T0" y="T1"/>
                </a:cxn>
                <a:cxn ang="T7">
                  <a:pos x="T2" y="T3"/>
                </a:cxn>
                <a:cxn ang="T8">
                  <a:pos x="T4" y="T5"/>
                </a:cxn>
              </a:cxnLst>
              <a:rect l="T9" t="T10" r="T11" b="T12"/>
              <a:pathLst>
                <a:path w="2268" h="416">
                  <a:moveTo>
                    <a:pt x="0" y="46"/>
                  </a:moveTo>
                  <a:cubicBezTo>
                    <a:pt x="400" y="231"/>
                    <a:pt x="801" y="416"/>
                    <a:pt x="1179" y="408"/>
                  </a:cubicBezTo>
                  <a:cubicBezTo>
                    <a:pt x="1557" y="400"/>
                    <a:pt x="1912" y="200"/>
                    <a:pt x="2268"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685800" y="457200"/>
            <a:ext cx="7772400" cy="850900"/>
          </a:xfrm>
        </p:spPr>
        <p:txBody>
          <a:bodyPr/>
          <a:lstStyle/>
          <a:p>
            <a:pPr eaLnBrk="1" hangingPunct="1"/>
            <a:r>
              <a:rPr lang="zh-CN" altLang="en-US" smtClean="0">
                <a:latin typeface="黑体" pitchFamily="49" charset="-122"/>
                <a:ea typeface="黑体" pitchFamily="49" charset="-122"/>
              </a:rPr>
              <a:t>机器人构型</a:t>
            </a:r>
          </a:p>
        </p:txBody>
      </p:sp>
      <p:sp>
        <p:nvSpPr>
          <p:cNvPr id="8195" name="灯片编号占位符 3"/>
          <p:cNvSpPr>
            <a:spLocks noGrp="1"/>
          </p:cNvSpPr>
          <p:nvPr>
            <p:ph type="sldNum" sz="quarter" idx="12"/>
          </p:nvPr>
        </p:nvSpPr>
        <p:spPr>
          <a:noFill/>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E7005AE6-3F77-44FD-AAA8-FA837ECF6E85}" type="slidenum">
              <a:rPr lang="en-US" altLang="zh-CN" sz="1400" smtClean="0"/>
              <a:pPr eaLnBrk="1" hangingPunct="1">
                <a:spcBef>
                  <a:spcPct val="0"/>
                </a:spcBef>
                <a:buFontTx/>
                <a:buNone/>
              </a:pPr>
              <a:t>2</a:t>
            </a:fld>
            <a:r>
              <a:rPr lang="en-US" altLang="zh-CN" sz="1400" dirty="0" smtClean="0"/>
              <a:t>/58</a:t>
            </a:r>
          </a:p>
        </p:txBody>
      </p:sp>
      <p:sp>
        <p:nvSpPr>
          <p:cNvPr id="8196" name="Rectangle 3"/>
          <p:cNvSpPr>
            <a:spLocks noGrp="1" noChangeArrowheads="1"/>
          </p:cNvSpPr>
          <p:nvPr>
            <p:ph idx="1"/>
          </p:nvPr>
        </p:nvSpPr>
        <p:spPr>
          <a:xfrm>
            <a:off x="723900" y="1562100"/>
            <a:ext cx="7772400" cy="4715132"/>
          </a:xfrm>
        </p:spPr>
        <p:txBody>
          <a:bodyPr/>
          <a:lstStyle/>
          <a:p>
            <a:pPr eaLnBrk="1" hangingPunct="1"/>
            <a:r>
              <a:rPr lang="zh-CN" altLang="en-US" dirty="0" smtClean="0">
                <a:latin typeface="黑体" pitchFamily="49" charset="-122"/>
                <a:ea typeface="黑体" pitchFamily="49" charset="-122"/>
              </a:rPr>
              <a:t>上次课内容提要</a:t>
            </a:r>
          </a:p>
          <a:p>
            <a:pPr lvl="1" eaLnBrk="1" hangingPunct="1">
              <a:buFont typeface="Wingdings" pitchFamily="2" charset="2"/>
              <a:buChar char="Ø"/>
            </a:pPr>
            <a:r>
              <a:rPr lang="zh-CN" altLang="en-US" dirty="0" smtClean="0">
                <a:latin typeface="黑体" pitchFamily="49" charset="-122"/>
                <a:ea typeface="黑体" pitchFamily="49" charset="-122"/>
              </a:rPr>
              <a:t> 基本概念</a:t>
            </a:r>
            <a:endParaRPr lang="en-US" altLang="zh-CN" dirty="0" smtClean="0">
              <a:latin typeface="黑体" pitchFamily="49" charset="-122"/>
              <a:ea typeface="黑体" pitchFamily="49" charset="-122"/>
            </a:endParaRPr>
          </a:p>
          <a:p>
            <a:pPr lvl="1" eaLnBrk="1" hangingPunct="1">
              <a:buFont typeface="Wingdings" pitchFamily="2" charset="2"/>
              <a:buChar char="Ø"/>
            </a:pPr>
            <a:r>
              <a:rPr lang="en-US" altLang="zh-CN" dirty="0">
                <a:latin typeface="黑体" pitchFamily="49" charset="-122"/>
                <a:ea typeface="黑体" pitchFamily="49" charset="-122"/>
              </a:rPr>
              <a:t> </a:t>
            </a:r>
            <a:r>
              <a:rPr lang="zh-CN" altLang="en-US" dirty="0" smtClean="0">
                <a:latin typeface="黑体" pitchFamily="49" charset="-122"/>
                <a:ea typeface="黑体" pitchFamily="49" charset="-122"/>
              </a:rPr>
              <a:t>串联机构</a:t>
            </a:r>
            <a:endParaRPr lang="en-US" altLang="zh-CN" dirty="0" smtClean="0">
              <a:latin typeface="黑体" pitchFamily="49" charset="-122"/>
              <a:ea typeface="黑体" pitchFamily="49" charset="-122"/>
            </a:endParaRPr>
          </a:p>
          <a:p>
            <a:pPr lvl="1" eaLnBrk="1" hangingPunct="1">
              <a:buFont typeface="Wingdings" pitchFamily="2" charset="2"/>
              <a:buChar char="Ø"/>
            </a:pPr>
            <a:r>
              <a:rPr lang="en-US" altLang="zh-CN" dirty="0">
                <a:latin typeface="黑体" pitchFamily="49" charset="-122"/>
                <a:ea typeface="黑体" pitchFamily="49" charset="-122"/>
              </a:rPr>
              <a:t> </a:t>
            </a:r>
            <a:r>
              <a:rPr lang="zh-CN" altLang="zh-CN" dirty="0">
                <a:latin typeface="黑体" pitchFamily="49" charset="-122"/>
                <a:ea typeface="黑体" pitchFamily="49" charset="-122"/>
              </a:rPr>
              <a:t>并联机构</a:t>
            </a:r>
            <a:endParaRPr lang="en-US" altLang="zh-CN" dirty="0">
              <a:latin typeface="黑体" pitchFamily="49" charset="-122"/>
              <a:ea typeface="黑体" pitchFamily="49" charset="-122"/>
            </a:endParaRPr>
          </a:p>
          <a:p>
            <a:pPr lvl="1" eaLnBrk="1" hangingPunct="1">
              <a:buFont typeface="Wingdings" pitchFamily="2" charset="2"/>
              <a:buChar char="Ø"/>
            </a:pPr>
            <a:r>
              <a:rPr lang="en-US" altLang="zh-CN" dirty="0" smtClean="0">
                <a:latin typeface="黑体" pitchFamily="49" charset="-122"/>
                <a:ea typeface="黑体" pitchFamily="49" charset="-122"/>
              </a:rPr>
              <a:t> </a:t>
            </a:r>
            <a:r>
              <a:rPr lang="zh-CN" altLang="zh-CN" dirty="0" smtClean="0">
                <a:latin typeface="黑体" pitchFamily="49" charset="-122"/>
                <a:ea typeface="黑体" pitchFamily="49" charset="-122"/>
              </a:rPr>
              <a:t>轮式</a:t>
            </a:r>
            <a:r>
              <a:rPr lang="zh-CN" altLang="zh-CN" dirty="0">
                <a:latin typeface="黑体" pitchFamily="49" charset="-122"/>
                <a:ea typeface="黑体" pitchFamily="49" charset="-122"/>
              </a:rPr>
              <a:t>机构</a:t>
            </a:r>
            <a:endParaRPr lang="en-US" altLang="zh-CN" dirty="0">
              <a:latin typeface="黑体" pitchFamily="49" charset="-122"/>
              <a:ea typeface="黑体" pitchFamily="49" charset="-122"/>
            </a:endParaRPr>
          </a:p>
          <a:p>
            <a:pPr lvl="1" eaLnBrk="1" hangingPunct="1">
              <a:buFont typeface="Wingdings" pitchFamily="2" charset="2"/>
              <a:buChar char="Ø"/>
            </a:pPr>
            <a:r>
              <a:rPr lang="en-US" altLang="zh-CN" dirty="0" smtClean="0">
                <a:latin typeface="黑体" pitchFamily="49" charset="-122"/>
                <a:ea typeface="黑体" pitchFamily="49" charset="-122"/>
              </a:rPr>
              <a:t> </a:t>
            </a:r>
            <a:r>
              <a:rPr lang="zh-CN" altLang="zh-CN" dirty="0" smtClean="0">
                <a:latin typeface="黑体" pitchFamily="49" charset="-122"/>
                <a:ea typeface="黑体" pitchFamily="49" charset="-122"/>
              </a:rPr>
              <a:t>复合</a:t>
            </a:r>
            <a:r>
              <a:rPr lang="zh-CN" altLang="zh-CN" dirty="0">
                <a:latin typeface="黑体" pitchFamily="49" charset="-122"/>
                <a:ea typeface="黑体" pitchFamily="49" charset="-122"/>
              </a:rPr>
              <a:t>机构</a:t>
            </a:r>
            <a:endParaRPr lang="zh-CN" altLang="en-US" dirty="0">
              <a:latin typeface="黑体" pitchFamily="49" charset="-122"/>
              <a:ea typeface="黑体" pitchFamily="49" charset="-122"/>
            </a:endParaRPr>
          </a:p>
          <a:p>
            <a:pPr lvl="1" eaLnBrk="1" hangingPunct="1">
              <a:buFont typeface="Wingdings" pitchFamily="2" charset="2"/>
              <a:buChar char="Ø"/>
            </a:pPr>
            <a:r>
              <a:rPr lang="en-US" altLang="zh-CN" dirty="0">
                <a:latin typeface="黑体" pitchFamily="49" charset="-122"/>
                <a:ea typeface="黑体" pitchFamily="49" charset="-122"/>
              </a:rPr>
              <a:t> </a:t>
            </a:r>
            <a:r>
              <a:rPr lang="zh-CN" altLang="zh-CN" dirty="0">
                <a:latin typeface="黑体" pitchFamily="49" charset="-122"/>
                <a:ea typeface="黑体" pitchFamily="49" charset="-122"/>
              </a:rPr>
              <a:t>仿生机构</a:t>
            </a:r>
            <a:endParaRPr lang="en-US" altLang="zh-CN" dirty="0">
              <a:latin typeface="黑体" pitchFamily="49" charset="-122"/>
              <a:ea typeface="黑体" pitchFamily="49" charset="-122"/>
            </a:endParaRPr>
          </a:p>
          <a:p>
            <a:pPr lvl="1" eaLnBrk="1" hangingPunct="1">
              <a:buFont typeface="Wingdings" pitchFamily="2" charset="2"/>
              <a:buChar char="Ø"/>
            </a:pPr>
            <a:r>
              <a:rPr lang="en-US" altLang="zh-CN" dirty="0" smtClean="0">
                <a:latin typeface="黑体" pitchFamily="49" charset="-122"/>
                <a:ea typeface="黑体" pitchFamily="49" charset="-122"/>
              </a:rPr>
              <a:t> </a:t>
            </a:r>
            <a:r>
              <a:rPr lang="zh-CN" altLang="en-US" dirty="0" smtClean="0">
                <a:latin typeface="黑体" pitchFamily="49" charset="-122"/>
                <a:ea typeface="黑体" pitchFamily="49" charset="-122"/>
              </a:rPr>
              <a:t>变胞机构</a:t>
            </a:r>
            <a:endParaRPr lang="en-US" altLang="zh-CN" dirty="0" smtClean="0">
              <a:latin typeface="黑体" pitchFamily="49" charset="-122"/>
              <a:ea typeface="黑体" pitchFamily="49" charset="-122"/>
            </a:endParaRPr>
          </a:p>
          <a:p>
            <a:pPr lvl="1" eaLnBrk="1" hangingPunct="1">
              <a:buFont typeface="Wingdings" pitchFamily="2" charset="2"/>
              <a:buChar char="Ø"/>
            </a:pPr>
            <a:r>
              <a:rPr lang="en-US" altLang="zh-CN" dirty="0" smtClean="0"/>
              <a:t>  </a:t>
            </a:r>
            <a:r>
              <a:rPr lang="zh-CN" altLang="zh-CN" dirty="0" smtClean="0">
                <a:latin typeface="黑体" pitchFamily="49" charset="-122"/>
                <a:ea typeface="黑体" pitchFamily="49" charset="-122"/>
              </a:rPr>
              <a:t>微纳机构</a:t>
            </a:r>
            <a:endParaRPr lang="en-US" altLang="zh-CN" dirty="0" smtClean="0">
              <a:latin typeface="黑体" pitchFamily="49" charset="-122"/>
              <a:ea typeface="黑体" pitchFamily="49" charset="-122"/>
            </a:endParaRPr>
          </a:p>
        </p:txBody>
      </p:sp>
    </p:spTree>
    <p:extLst>
      <p:ext uri="{BB962C8B-B14F-4D97-AF65-F5344CB8AC3E}">
        <p14:creationId xmlns:p14="http://schemas.microsoft.com/office/powerpoint/2010/main" val="30983035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41EC7D2A-207F-426E-88B3-7D6127A34B7D}" type="slidenum">
              <a:rPr lang="en-US" altLang="zh-CN" sz="1400" smtClean="0"/>
              <a:pPr eaLnBrk="1" hangingPunct="1">
                <a:spcBef>
                  <a:spcPct val="0"/>
                </a:spcBef>
                <a:buFontTx/>
                <a:buNone/>
              </a:pPr>
              <a:t>20</a:t>
            </a:fld>
            <a:r>
              <a:rPr lang="en-US" altLang="zh-CN" sz="1400" dirty="0" smtClean="0"/>
              <a:t>/48</a:t>
            </a:r>
          </a:p>
        </p:txBody>
      </p:sp>
      <p:sp>
        <p:nvSpPr>
          <p:cNvPr id="16387" name="Rectangle 2"/>
          <p:cNvSpPr>
            <a:spLocks noGrp="1" noChangeArrowheads="1"/>
          </p:cNvSpPr>
          <p:nvPr>
            <p:ph type="title"/>
          </p:nvPr>
        </p:nvSpPr>
        <p:spPr>
          <a:xfrm>
            <a:off x="719572" y="241434"/>
            <a:ext cx="7772400" cy="609600"/>
          </a:xfrm>
        </p:spPr>
        <p:txBody>
          <a:bodyPr/>
          <a:lstStyle/>
          <a:p>
            <a:pPr eaLnBrk="1" hangingPunct="1"/>
            <a:r>
              <a:rPr lang="zh-CN" altLang="en-US" sz="3200" dirty="0" smtClean="0">
                <a:ea typeface="黑体" pitchFamily="49" charset="-122"/>
              </a:rPr>
              <a:t>坐标变换</a:t>
            </a:r>
          </a:p>
        </p:txBody>
      </p:sp>
      <p:sp>
        <p:nvSpPr>
          <p:cNvPr id="16388" name="Rectangle 3"/>
          <p:cNvSpPr>
            <a:spLocks noGrp="1" noChangeArrowheads="1"/>
          </p:cNvSpPr>
          <p:nvPr>
            <p:ph type="body" idx="1"/>
          </p:nvPr>
        </p:nvSpPr>
        <p:spPr>
          <a:xfrm>
            <a:off x="683568" y="980728"/>
            <a:ext cx="8062664" cy="1557536"/>
          </a:xfrm>
        </p:spPr>
        <p:txBody>
          <a:bodyPr/>
          <a:lstStyle/>
          <a:p>
            <a:pPr eaLnBrk="1" hangingPunct="1"/>
            <a:r>
              <a:rPr lang="zh-CN" altLang="en-US" sz="2800" dirty="0" smtClean="0">
                <a:solidFill>
                  <a:schemeClr val="hlink"/>
                </a:solidFill>
                <a:ea typeface="黑体" pitchFamily="49" charset="-122"/>
              </a:rPr>
              <a:t>关于坐标变换的顺序</a:t>
            </a:r>
          </a:p>
          <a:p>
            <a:pPr lvl="1" eaLnBrk="1" hangingPunct="1">
              <a:buFont typeface="Wingdings" pitchFamily="2" charset="2"/>
              <a:buChar char="Ø"/>
            </a:pPr>
            <a:r>
              <a:rPr lang="zh-CN" altLang="en-US" sz="2400" dirty="0" smtClean="0">
                <a:solidFill>
                  <a:schemeClr val="tx2"/>
                </a:solidFill>
                <a:ea typeface="黑体" pitchFamily="49" charset="-122"/>
              </a:rPr>
              <a:t>纯平移变换与变换次序无关</a:t>
            </a:r>
          </a:p>
          <a:p>
            <a:pPr lvl="1" eaLnBrk="1" hangingPunct="1">
              <a:buFont typeface="Wingdings" pitchFamily="2" charset="2"/>
              <a:buChar char="Ø"/>
            </a:pPr>
            <a:r>
              <a:rPr lang="zh-CN" altLang="en-US" sz="2400" dirty="0" smtClean="0">
                <a:solidFill>
                  <a:schemeClr val="tx2"/>
                </a:solidFill>
                <a:ea typeface="黑体" pitchFamily="49" charset="-122"/>
              </a:rPr>
              <a:t>旋转变换与变换次序有关，复合</a:t>
            </a:r>
            <a:r>
              <a:rPr lang="zh-CN" altLang="en-US" sz="2400" dirty="0">
                <a:solidFill>
                  <a:schemeClr val="tx2"/>
                </a:solidFill>
                <a:ea typeface="黑体" pitchFamily="49" charset="-122"/>
              </a:rPr>
              <a:t>变换与变换次序</a:t>
            </a:r>
            <a:r>
              <a:rPr lang="zh-CN" altLang="en-US" sz="2400" dirty="0" smtClean="0">
                <a:solidFill>
                  <a:schemeClr val="tx2"/>
                </a:solidFill>
                <a:ea typeface="黑体" pitchFamily="49" charset="-122"/>
              </a:rPr>
              <a:t>有关</a:t>
            </a:r>
            <a:endParaRPr lang="en-US" altLang="zh-CN" sz="2400" dirty="0">
              <a:solidFill>
                <a:schemeClr val="tx2"/>
              </a:solidFill>
              <a:ea typeface="黑体" pitchFamily="49" charset="-122"/>
            </a:endParaRPr>
          </a:p>
        </p:txBody>
      </p:sp>
      <p:sp>
        <p:nvSpPr>
          <p:cNvPr id="16389" name="Rectangle 4"/>
          <p:cNvSpPr>
            <a:spLocks noChangeArrowheads="1"/>
          </p:cNvSpPr>
          <p:nvPr/>
        </p:nvSpPr>
        <p:spPr bwMode="auto">
          <a:xfrm>
            <a:off x="228600" y="304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endParaRPr kumimoji="0" lang="zh-CN" altLang="en-US" sz="2000" i="1" dirty="0">
              <a:latin typeface="宋体" pitchFamily="2" charset="-122"/>
            </a:endParaRPr>
          </a:p>
        </p:txBody>
      </p:sp>
      <p:graphicFrame>
        <p:nvGraphicFramePr>
          <p:cNvPr id="16390" name="Object 5"/>
          <p:cNvGraphicFramePr>
            <a:graphicFrameLocks noChangeAspect="1"/>
          </p:cNvGraphicFramePr>
          <p:nvPr>
            <p:extLst>
              <p:ext uri="{D42A27DB-BD31-4B8C-83A1-F6EECF244321}">
                <p14:modId xmlns:p14="http://schemas.microsoft.com/office/powerpoint/2010/main" val="1601351486"/>
              </p:ext>
            </p:extLst>
          </p:nvPr>
        </p:nvGraphicFramePr>
        <p:xfrm>
          <a:off x="1443038" y="2492896"/>
          <a:ext cx="6245225" cy="1771650"/>
        </p:xfrm>
        <a:graphic>
          <a:graphicData uri="http://schemas.openxmlformats.org/presentationml/2006/ole">
            <mc:AlternateContent xmlns:mc="http://schemas.openxmlformats.org/markup-compatibility/2006">
              <mc:Choice xmlns:v="urn:schemas-microsoft-com:vml" Requires="v">
                <p:oleObj spid="_x0000_s16472" name="Equation" r:id="rId3" imgW="5194080" imgH="1422360" progId="Equation.DSMT4">
                  <p:embed/>
                </p:oleObj>
              </mc:Choice>
              <mc:Fallback>
                <p:oleObj name="Equation" r:id="rId3" imgW="5194080" imgH="1422360" progId="Equation.DSMT4">
                  <p:embed/>
                  <p:pic>
                    <p:nvPicPr>
                      <p:cNvPr id="0" name="Object 5"/>
                      <p:cNvPicPr>
                        <a:picLocks noChangeAspect="1" noChangeArrowheads="1"/>
                      </p:cNvPicPr>
                      <p:nvPr/>
                    </p:nvPicPr>
                    <p:blipFill>
                      <a:blip r:embed="rId4"/>
                      <a:srcRect/>
                      <a:stretch>
                        <a:fillRect/>
                      </a:stretch>
                    </p:blipFill>
                    <p:spPr bwMode="auto">
                      <a:xfrm>
                        <a:off x="1443038" y="2492896"/>
                        <a:ext cx="6245225" cy="177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1" name="Object 8"/>
          <p:cNvGraphicFramePr>
            <a:graphicFrameLocks noChangeAspect="1"/>
          </p:cNvGraphicFramePr>
          <p:nvPr>
            <p:extLst>
              <p:ext uri="{D42A27DB-BD31-4B8C-83A1-F6EECF244321}">
                <p14:modId xmlns:p14="http://schemas.microsoft.com/office/powerpoint/2010/main" val="3640481507"/>
              </p:ext>
            </p:extLst>
          </p:nvPr>
        </p:nvGraphicFramePr>
        <p:xfrm>
          <a:off x="1439652" y="4401108"/>
          <a:ext cx="6246813" cy="1771650"/>
        </p:xfrm>
        <a:graphic>
          <a:graphicData uri="http://schemas.openxmlformats.org/presentationml/2006/ole">
            <mc:AlternateContent xmlns:mc="http://schemas.openxmlformats.org/markup-compatibility/2006">
              <mc:Choice xmlns:v="urn:schemas-microsoft-com:vml" Requires="v">
                <p:oleObj spid="_x0000_s16473" name="Equation" r:id="rId5" imgW="5194080" imgH="1422360" progId="Equation.DSMT4">
                  <p:embed/>
                </p:oleObj>
              </mc:Choice>
              <mc:Fallback>
                <p:oleObj name="Equation" r:id="rId5" imgW="5194080" imgH="1422360" progId="Equation.DSMT4">
                  <p:embed/>
                  <p:pic>
                    <p:nvPicPr>
                      <p:cNvPr id="0" name="Object 8"/>
                      <p:cNvPicPr>
                        <a:picLocks noChangeAspect="1" noChangeArrowheads="1"/>
                      </p:cNvPicPr>
                      <p:nvPr/>
                    </p:nvPicPr>
                    <p:blipFill>
                      <a:blip r:embed="rId6"/>
                      <a:srcRect/>
                      <a:stretch>
                        <a:fillRect/>
                      </a:stretch>
                    </p:blipFill>
                    <p:spPr bwMode="auto">
                      <a:xfrm>
                        <a:off x="1439652" y="4401108"/>
                        <a:ext cx="6246813" cy="177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E55E96B0-B126-4D67-A514-DA15E52FA935}" type="slidenum">
              <a:rPr lang="en-US" altLang="zh-CN" sz="1400" smtClean="0"/>
              <a:pPr eaLnBrk="1" hangingPunct="1">
                <a:spcBef>
                  <a:spcPct val="0"/>
                </a:spcBef>
                <a:buFontTx/>
                <a:buNone/>
              </a:pPr>
              <a:t>21</a:t>
            </a:fld>
            <a:r>
              <a:rPr lang="en-US" altLang="zh-CN" sz="1400" dirty="0" smtClean="0"/>
              <a:t>/48</a:t>
            </a:r>
          </a:p>
        </p:txBody>
      </p:sp>
      <p:sp>
        <p:nvSpPr>
          <p:cNvPr id="17411" name="Rectangle 2"/>
          <p:cNvSpPr>
            <a:spLocks noGrp="1" noChangeArrowheads="1"/>
          </p:cNvSpPr>
          <p:nvPr>
            <p:ph type="title"/>
          </p:nvPr>
        </p:nvSpPr>
        <p:spPr>
          <a:xfrm>
            <a:off x="685800" y="609600"/>
            <a:ext cx="7772400" cy="609600"/>
          </a:xfrm>
        </p:spPr>
        <p:txBody>
          <a:bodyPr/>
          <a:lstStyle/>
          <a:p>
            <a:pPr eaLnBrk="1" hangingPunct="1"/>
            <a:r>
              <a:rPr lang="zh-CN" altLang="en-US" sz="3200" smtClean="0">
                <a:ea typeface="黑体" pitchFamily="49" charset="-122"/>
              </a:rPr>
              <a:t>齐次坐标变换</a:t>
            </a:r>
          </a:p>
        </p:txBody>
      </p:sp>
      <p:sp>
        <p:nvSpPr>
          <p:cNvPr id="17412" name="Rectangle 3"/>
          <p:cNvSpPr>
            <a:spLocks noGrp="1" noChangeArrowheads="1"/>
          </p:cNvSpPr>
          <p:nvPr>
            <p:ph type="body" idx="1"/>
          </p:nvPr>
        </p:nvSpPr>
        <p:spPr>
          <a:xfrm>
            <a:off x="685800" y="1295400"/>
            <a:ext cx="7772400" cy="4800600"/>
          </a:xfrm>
        </p:spPr>
        <p:txBody>
          <a:bodyPr/>
          <a:lstStyle/>
          <a:p>
            <a:pPr eaLnBrk="1" hangingPunct="1"/>
            <a:r>
              <a:rPr lang="zh-CN" altLang="en-US" smtClean="0">
                <a:solidFill>
                  <a:schemeClr val="hlink"/>
                </a:solidFill>
                <a:ea typeface="黑体" pitchFamily="49" charset="-122"/>
              </a:rPr>
              <a:t>齐次变换</a:t>
            </a:r>
          </a:p>
          <a:p>
            <a:pPr eaLnBrk="1" hangingPunct="1"/>
            <a:endParaRPr lang="zh-CN" altLang="en-US" smtClean="0">
              <a:solidFill>
                <a:schemeClr val="hlink"/>
              </a:solidFill>
              <a:ea typeface="黑体" pitchFamily="49" charset="-122"/>
            </a:endParaRPr>
          </a:p>
          <a:p>
            <a:pPr eaLnBrk="1" hangingPunct="1"/>
            <a:endParaRPr lang="zh-CN" altLang="en-US" smtClean="0">
              <a:solidFill>
                <a:schemeClr val="hlink"/>
              </a:solidFill>
              <a:ea typeface="黑体" pitchFamily="49" charset="-122"/>
            </a:endParaRPr>
          </a:p>
          <a:p>
            <a:pPr eaLnBrk="1" hangingPunct="1"/>
            <a:endParaRPr lang="zh-CN" altLang="en-US" sz="1600" smtClean="0">
              <a:solidFill>
                <a:schemeClr val="hlink"/>
              </a:solidFill>
              <a:ea typeface="黑体" pitchFamily="49" charset="-122"/>
            </a:endParaRPr>
          </a:p>
          <a:p>
            <a:pPr eaLnBrk="1" hangingPunct="1"/>
            <a:endParaRPr lang="zh-CN" altLang="en-US" sz="1600" smtClean="0">
              <a:solidFill>
                <a:schemeClr val="hlink"/>
              </a:solidFill>
              <a:ea typeface="黑体" pitchFamily="49" charset="-122"/>
            </a:endParaRPr>
          </a:p>
          <a:p>
            <a:pPr eaLnBrk="1" hangingPunct="1"/>
            <a:endParaRPr lang="zh-CN" altLang="en-US" sz="1600" smtClean="0">
              <a:solidFill>
                <a:schemeClr val="hlink"/>
              </a:solidFill>
              <a:ea typeface="黑体" pitchFamily="49" charset="-122"/>
            </a:endParaRPr>
          </a:p>
          <a:p>
            <a:pPr eaLnBrk="1" hangingPunct="1">
              <a:buFontTx/>
              <a:buNone/>
            </a:pPr>
            <a:r>
              <a:rPr lang="zh-CN" altLang="en-US" smtClean="0">
                <a:solidFill>
                  <a:schemeClr val="hlink"/>
                </a:solidFill>
                <a:ea typeface="黑体" pitchFamily="49" charset="-122"/>
              </a:rPr>
              <a:t>例题</a:t>
            </a:r>
            <a:r>
              <a:rPr lang="en-US" altLang="zh-CN" smtClean="0">
                <a:solidFill>
                  <a:schemeClr val="hlink"/>
                </a:solidFill>
                <a:ea typeface="黑体" pitchFamily="49" charset="-122"/>
              </a:rPr>
              <a:t>2</a:t>
            </a:r>
            <a:r>
              <a:rPr lang="zh-CN" altLang="en-US" smtClean="0">
                <a:solidFill>
                  <a:schemeClr val="hlink"/>
                </a:solidFill>
                <a:ea typeface="黑体" pitchFamily="49" charset="-122"/>
              </a:rPr>
              <a:t>：</a:t>
            </a:r>
            <a:r>
              <a:rPr lang="zh-CN" altLang="en-US" sz="2400" smtClean="0">
                <a:ea typeface="黑体" pitchFamily="49" charset="-122"/>
              </a:rPr>
              <a:t>对于</a:t>
            </a:r>
            <a:r>
              <a:rPr lang="zh-CN" altLang="en-US" sz="2400" u="sng" smtClean="0">
                <a:solidFill>
                  <a:schemeClr val="hlink"/>
                </a:solidFill>
                <a:ea typeface="黑体" pitchFamily="49" charset="-122"/>
                <a:hlinkClick r:id="rId3" action="ppaction://hlinksldjump"/>
              </a:rPr>
              <a:t>例题</a:t>
            </a:r>
            <a:r>
              <a:rPr lang="en-US" altLang="zh-CN" sz="2400" u="sng" smtClean="0">
                <a:solidFill>
                  <a:schemeClr val="hlink"/>
                </a:solidFill>
                <a:ea typeface="黑体" pitchFamily="49" charset="-122"/>
                <a:hlinkClick r:id="rId3" action="ppaction://hlinksldjump"/>
              </a:rPr>
              <a:t>1</a:t>
            </a:r>
            <a:r>
              <a:rPr lang="zh-CN" altLang="en-US" sz="2400" smtClean="0">
                <a:ea typeface="黑体" pitchFamily="49" charset="-122"/>
              </a:rPr>
              <a:t>利用齐次坐标求解</a:t>
            </a:r>
            <a:r>
              <a:rPr lang="en-US" altLang="zh-CN" sz="2400" i="1" baseline="30000" smtClean="0">
                <a:ea typeface="黑体" pitchFamily="49" charset="-122"/>
              </a:rPr>
              <a:t>A</a:t>
            </a:r>
            <a:r>
              <a:rPr lang="en-US" altLang="zh-CN" sz="2400" i="1" smtClean="0">
                <a:ea typeface="黑体" pitchFamily="49" charset="-122"/>
              </a:rPr>
              <a:t>p</a:t>
            </a:r>
            <a:r>
              <a:rPr lang="zh-CN" altLang="en-US" sz="2400" smtClean="0">
                <a:ea typeface="黑体" pitchFamily="49" charset="-122"/>
              </a:rPr>
              <a:t>。</a:t>
            </a:r>
          </a:p>
        </p:txBody>
      </p:sp>
      <p:sp>
        <p:nvSpPr>
          <p:cNvPr id="17413" name="Rectangle 4"/>
          <p:cNvSpPr>
            <a:spLocks noChangeArrowheads="1"/>
          </p:cNvSpPr>
          <p:nvPr/>
        </p:nvSpPr>
        <p:spPr bwMode="auto">
          <a:xfrm>
            <a:off x="228600" y="304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endParaRPr kumimoji="0" lang="zh-CN" altLang="en-US" sz="2000" i="1" dirty="0">
              <a:latin typeface="宋体" pitchFamily="2" charset="-122"/>
            </a:endParaRPr>
          </a:p>
        </p:txBody>
      </p:sp>
      <p:graphicFrame>
        <p:nvGraphicFramePr>
          <p:cNvPr id="17414" name="Object 5"/>
          <p:cNvGraphicFramePr>
            <a:graphicFrameLocks noChangeAspect="1"/>
          </p:cNvGraphicFramePr>
          <p:nvPr/>
        </p:nvGraphicFramePr>
        <p:xfrm>
          <a:off x="1295400" y="1752600"/>
          <a:ext cx="5011738" cy="868363"/>
        </p:xfrm>
        <a:graphic>
          <a:graphicData uri="http://schemas.openxmlformats.org/presentationml/2006/ole">
            <mc:AlternateContent xmlns:mc="http://schemas.openxmlformats.org/markup-compatibility/2006">
              <mc:Choice xmlns:v="urn:schemas-microsoft-com:vml" Requires="v">
                <p:oleObj spid="_x0000_s17627" name="Equation" r:id="rId4" imgW="2758506" imgH="457232" progId="Equation.3">
                  <p:embed/>
                </p:oleObj>
              </mc:Choice>
              <mc:Fallback>
                <p:oleObj name="Equation" r:id="rId4" imgW="2758506" imgH="457232"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752600"/>
                        <a:ext cx="5011738" cy="868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5" name="Object 6"/>
          <p:cNvGraphicFramePr>
            <a:graphicFrameLocks noChangeAspect="1"/>
          </p:cNvGraphicFramePr>
          <p:nvPr/>
        </p:nvGraphicFramePr>
        <p:xfrm>
          <a:off x="6858000" y="2027238"/>
          <a:ext cx="1349375" cy="411162"/>
        </p:xfrm>
        <a:graphic>
          <a:graphicData uri="http://schemas.openxmlformats.org/presentationml/2006/ole">
            <mc:AlternateContent xmlns:mc="http://schemas.openxmlformats.org/markup-compatibility/2006">
              <mc:Choice xmlns:v="urn:schemas-microsoft-com:vml" Requires="v">
                <p:oleObj spid="_x0000_s17628" name="Equation" r:id="rId6" imgW="723759" imgH="205740" progId="Equation.3">
                  <p:embed/>
                </p:oleObj>
              </mc:Choice>
              <mc:Fallback>
                <p:oleObj name="Equation" r:id="rId6" imgW="723759" imgH="20574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0" y="2027238"/>
                        <a:ext cx="1349375" cy="411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6" name="Object 8"/>
          <p:cNvGraphicFramePr>
            <a:graphicFrameLocks noChangeAspect="1"/>
          </p:cNvGraphicFramePr>
          <p:nvPr/>
        </p:nvGraphicFramePr>
        <p:xfrm>
          <a:off x="1219200" y="2636838"/>
          <a:ext cx="5124450" cy="868362"/>
        </p:xfrm>
        <a:graphic>
          <a:graphicData uri="http://schemas.openxmlformats.org/presentationml/2006/ole">
            <mc:AlternateContent xmlns:mc="http://schemas.openxmlformats.org/markup-compatibility/2006">
              <mc:Choice xmlns:v="urn:schemas-microsoft-com:vml" Requires="v">
                <p:oleObj spid="_x0000_s17629" name="Equation" r:id="rId8" imgW="2819442" imgH="457232" progId="Equation.3">
                  <p:embed/>
                </p:oleObj>
              </mc:Choice>
              <mc:Fallback>
                <p:oleObj name="Equation" r:id="rId8" imgW="2819442" imgH="457232"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9200" y="2636838"/>
                        <a:ext cx="5124450" cy="868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7" name="Text Box 9"/>
          <p:cNvSpPr txBox="1">
            <a:spLocks noChangeArrowheads="1"/>
          </p:cNvSpPr>
          <p:nvPr/>
        </p:nvSpPr>
        <p:spPr bwMode="auto">
          <a:xfrm>
            <a:off x="1143000" y="3505200"/>
            <a:ext cx="739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baseline="30000">
                <a:ea typeface="黑体" pitchFamily="49" charset="-122"/>
              </a:rPr>
              <a:t>A</a:t>
            </a:r>
            <a:r>
              <a:rPr lang="en-US" altLang="zh-CN" sz="2400" i="1">
                <a:ea typeface="黑体" pitchFamily="49" charset="-122"/>
              </a:rPr>
              <a:t>p</a:t>
            </a:r>
            <a:r>
              <a:rPr lang="en-US" altLang="zh-CN" sz="2400">
                <a:ea typeface="黑体" pitchFamily="49" charset="-122"/>
                <a:sym typeface="Symbol" pitchFamily="18" charset="2"/>
              </a:rPr>
              <a:t></a:t>
            </a:r>
            <a:r>
              <a:rPr lang="zh-CN" altLang="en-US" sz="2400">
                <a:ea typeface="黑体" pitchFamily="49" charset="-122"/>
                <a:sym typeface="Symbol" pitchFamily="18" charset="2"/>
              </a:rPr>
              <a:t>、 </a:t>
            </a:r>
            <a:r>
              <a:rPr lang="en-US" altLang="zh-CN" sz="2400" i="1" baseline="30000">
                <a:ea typeface="黑体" pitchFamily="49" charset="-122"/>
              </a:rPr>
              <a:t>B</a:t>
            </a:r>
            <a:r>
              <a:rPr lang="en-US" altLang="zh-CN" sz="2400" i="1">
                <a:ea typeface="黑体" pitchFamily="49" charset="-122"/>
              </a:rPr>
              <a:t>p</a:t>
            </a:r>
            <a:r>
              <a:rPr lang="en-US" altLang="zh-CN" sz="2400">
                <a:ea typeface="黑体" pitchFamily="49" charset="-122"/>
                <a:sym typeface="Symbol" pitchFamily="18" charset="2"/>
              </a:rPr>
              <a:t></a:t>
            </a:r>
            <a:r>
              <a:rPr lang="zh-CN" altLang="en-US" sz="2400">
                <a:ea typeface="黑体" pitchFamily="49" charset="-122"/>
                <a:sym typeface="Symbol" pitchFamily="18" charset="2"/>
              </a:rPr>
              <a:t>称为点的齐次坐标，   称为齐次坐标变换矩阵</a:t>
            </a:r>
          </a:p>
        </p:txBody>
      </p:sp>
      <p:graphicFrame>
        <p:nvGraphicFramePr>
          <p:cNvPr id="17418" name="Object 10"/>
          <p:cNvGraphicFramePr>
            <a:graphicFrameLocks noChangeAspect="1"/>
          </p:cNvGraphicFramePr>
          <p:nvPr/>
        </p:nvGraphicFramePr>
        <p:xfrm>
          <a:off x="4953000" y="3505200"/>
          <a:ext cx="388938" cy="411163"/>
        </p:xfrm>
        <a:graphic>
          <a:graphicData uri="http://schemas.openxmlformats.org/presentationml/2006/ole">
            <mc:AlternateContent xmlns:mc="http://schemas.openxmlformats.org/markup-compatibility/2006">
              <mc:Choice xmlns:v="urn:schemas-microsoft-com:vml" Requires="v">
                <p:oleObj spid="_x0000_s17630" name="Equation" r:id="rId10" imgW="190569" imgH="205740" progId="Equation.3">
                  <p:embed/>
                </p:oleObj>
              </mc:Choice>
              <mc:Fallback>
                <p:oleObj name="Equation" r:id="rId10" imgW="190569" imgH="205740"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53000" y="3505200"/>
                        <a:ext cx="388938"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9" name="Object 11"/>
          <p:cNvGraphicFramePr>
            <a:graphicFrameLocks noChangeAspect="1"/>
          </p:cNvGraphicFramePr>
          <p:nvPr/>
        </p:nvGraphicFramePr>
        <p:xfrm>
          <a:off x="990600" y="4572000"/>
          <a:ext cx="7723188" cy="1185863"/>
        </p:xfrm>
        <a:graphic>
          <a:graphicData uri="http://schemas.openxmlformats.org/presentationml/2006/ole">
            <mc:AlternateContent xmlns:mc="http://schemas.openxmlformats.org/markup-compatibility/2006">
              <mc:Choice xmlns:v="urn:schemas-microsoft-com:vml" Requires="v">
                <p:oleObj spid="_x0000_s17631" name="Equation" r:id="rId12" imgW="5936091" imgH="891444" progId="Equation.3">
                  <p:embed/>
                </p:oleObj>
              </mc:Choice>
              <mc:Fallback>
                <p:oleObj name="Equation" r:id="rId12" imgW="5936091" imgH="891444" progId="Equation.3">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0600" y="4572000"/>
                        <a:ext cx="7723188" cy="1185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20" name="AutoShape 7">
            <a:hlinkClick r:id="rId14" action="ppaction://hlinksldjump"/>
          </p:cNvPr>
          <p:cNvSpPr>
            <a:spLocks noChangeArrowheads="1"/>
          </p:cNvSpPr>
          <p:nvPr/>
        </p:nvSpPr>
        <p:spPr bwMode="auto">
          <a:xfrm flipH="1">
            <a:off x="685800" y="2133600"/>
            <a:ext cx="533400"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endParaRPr lang="zh-CN" altLang="en-US"/>
          </a:p>
        </p:txBody>
      </p:sp>
      <p:grpSp>
        <p:nvGrpSpPr>
          <p:cNvPr id="17421" name="Group 15"/>
          <p:cNvGrpSpPr>
            <a:grpSpLocks/>
          </p:cNvGrpSpPr>
          <p:nvPr/>
        </p:nvGrpSpPr>
        <p:grpSpPr bwMode="auto">
          <a:xfrm>
            <a:off x="4495800" y="1828800"/>
            <a:ext cx="1143000" cy="762000"/>
            <a:chOff x="2832" y="1152"/>
            <a:chExt cx="720" cy="480"/>
          </a:xfrm>
        </p:grpSpPr>
        <p:sp>
          <p:nvSpPr>
            <p:cNvPr id="17430" name="Line 12"/>
            <p:cNvSpPr>
              <a:spLocks noChangeShapeType="1"/>
            </p:cNvSpPr>
            <p:nvPr/>
          </p:nvSpPr>
          <p:spPr bwMode="auto">
            <a:xfrm>
              <a:off x="2832" y="1392"/>
              <a:ext cx="72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31" name="Line 13"/>
            <p:cNvSpPr>
              <a:spLocks noChangeShapeType="1"/>
            </p:cNvSpPr>
            <p:nvPr/>
          </p:nvSpPr>
          <p:spPr bwMode="auto">
            <a:xfrm>
              <a:off x="3168" y="1152"/>
              <a:ext cx="0" cy="48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7422" name="Group 16"/>
          <p:cNvGrpSpPr>
            <a:grpSpLocks/>
          </p:cNvGrpSpPr>
          <p:nvPr/>
        </p:nvGrpSpPr>
        <p:grpSpPr bwMode="auto">
          <a:xfrm>
            <a:off x="3505200" y="2743200"/>
            <a:ext cx="1143000" cy="762000"/>
            <a:chOff x="2832" y="1152"/>
            <a:chExt cx="720" cy="480"/>
          </a:xfrm>
        </p:grpSpPr>
        <p:sp>
          <p:nvSpPr>
            <p:cNvPr id="17428" name="Line 17"/>
            <p:cNvSpPr>
              <a:spLocks noChangeShapeType="1"/>
            </p:cNvSpPr>
            <p:nvPr/>
          </p:nvSpPr>
          <p:spPr bwMode="auto">
            <a:xfrm>
              <a:off x="2832" y="1392"/>
              <a:ext cx="72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9" name="Line 18"/>
            <p:cNvSpPr>
              <a:spLocks noChangeShapeType="1"/>
            </p:cNvSpPr>
            <p:nvPr/>
          </p:nvSpPr>
          <p:spPr bwMode="auto">
            <a:xfrm>
              <a:off x="3168" y="1152"/>
              <a:ext cx="0" cy="48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7423" name="Group 19"/>
          <p:cNvGrpSpPr>
            <a:grpSpLocks/>
          </p:cNvGrpSpPr>
          <p:nvPr/>
        </p:nvGrpSpPr>
        <p:grpSpPr bwMode="auto">
          <a:xfrm>
            <a:off x="1447800" y="4876800"/>
            <a:ext cx="838200" cy="609600"/>
            <a:chOff x="2832" y="1152"/>
            <a:chExt cx="720" cy="480"/>
          </a:xfrm>
        </p:grpSpPr>
        <p:sp>
          <p:nvSpPr>
            <p:cNvPr id="17426" name="Line 20"/>
            <p:cNvSpPr>
              <a:spLocks noChangeShapeType="1"/>
            </p:cNvSpPr>
            <p:nvPr/>
          </p:nvSpPr>
          <p:spPr bwMode="auto">
            <a:xfrm>
              <a:off x="2832" y="1392"/>
              <a:ext cx="72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7" name="Line 21"/>
            <p:cNvSpPr>
              <a:spLocks noChangeShapeType="1"/>
            </p:cNvSpPr>
            <p:nvPr/>
          </p:nvSpPr>
          <p:spPr bwMode="auto">
            <a:xfrm>
              <a:off x="3168" y="1152"/>
              <a:ext cx="0" cy="48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424" name="Line 22"/>
          <p:cNvSpPr>
            <a:spLocks noChangeShapeType="1"/>
          </p:cNvSpPr>
          <p:nvPr/>
        </p:nvSpPr>
        <p:spPr bwMode="auto">
          <a:xfrm>
            <a:off x="2590800" y="5410200"/>
            <a:ext cx="18288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5" name="Line 23"/>
          <p:cNvSpPr>
            <a:spLocks noChangeShapeType="1"/>
          </p:cNvSpPr>
          <p:nvPr/>
        </p:nvSpPr>
        <p:spPr bwMode="auto">
          <a:xfrm>
            <a:off x="4114800" y="4648200"/>
            <a:ext cx="0" cy="10668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3"/>
          <p:cNvSpPr>
            <a:spLocks noGrp="1" noChangeArrowheads="1"/>
          </p:cNvSpPr>
          <p:nvPr>
            <p:ph type="body" idx="1"/>
          </p:nvPr>
        </p:nvSpPr>
        <p:spPr>
          <a:xfrm>
            <a:off x="533400" y="1066800"/>
            <a:ext cx="7772400" cy="5064125"/>
          </a:xfrm>
        </p:spPr>
        <p:txBody>
          <a:bodyPr/>
          <a:lstStyle/>
          <a:p>
            <a:pPr eaLnBrk="1" hangingPunct="1"/>
            <a:r>
              <a:rPr lang="zh-CN" altLang="en-US" sz="2800" dirty="0" smtClean="0">
                <a:solidFill>
                  <a:schemeClr val="hlink"/>
                </a:solidFill>
                <a:ea typeface="黑体" pitchFamily="49" charset="-122"/>
              </a:rPr>
              <a:t>平移齐次坐标变换</a:t>
            </a:r>
          </a:p>
          <a:p>
            <a:pPr eaLnBrk="1" hangingPunct="1"/>
            <a:endParaRPr lang="zh-CN" altLang="en-US" dirty="0" smtClean="0">
              <a:solidFill>
                <a:schemeClr val="hlink"/>
              </a:solidFill>
              <a:ea typeface="黑体" pitchFamily="49" charset="-122"/>
            </a:endParaRPr>
          </a:p>
          <a:p>
            <a:pPr eaLnBrk="1" hangingPunct="1"/>
            <a:endParaRPr lang="zh-CN" altLang="en-US" sz="1600" dirty="0" smtClean="0">
              <a:solidFill>
                <a:schemeClr val="hlink"/>
              </a:solidFill>
              <a:ea typeface="黑体" pitchFamily="49" charset="-122"/>
            </a:endParaRPr>
          </a:p>
          <a:p>
            <a:pPr eaLnBrk="1" hangingPunct="1"/>
            <a:endParaRPr lang="zh-CN" altLang="en-US" sz="1600" dirty="0" smtClean="0">
              <a:solidFill>
                <a:schemeClr val="hlink"/>
              </a:solidFill>
              <a:ea typeface="黑体" pitchFamily="49" charset="-122"/>
            </a:endParaRPr>
          </a:p>
          <a:p>
            <a:pPr eaLnBrk="1" hangingPunct="1"/>
            <a:r>
              <a:rPr lang="zh-CN" altLang="en-US" sz="2800" dirty="0" smtClean="0">
                <a:solidFill>
                  <a:schemeClr val="hlink"/>
                </a:solidFill>
                <a:ea typeface="黑体" pitchFamily="49" charset="-122"/>
              </a:rPr>
              <a:t>旋转齐次坐标变换</a:t>
            </a:r>
          </a:p>
          <a:p>
            <a:pPr eaLnBrk="1" hangingPunct="1"/>
            <a:endParaRPr lang="zh-CN" altLang="en-US" sz="2800" dirty="0" smtClean="0">
              <a:solidFill>
                <a:schemeClr val="hlink"/>
              </a:solidFill>
              <a:ea typeface="黑体" pitchFamily="49" charset="-122"/>
            </a:endParaRPr>
          </a:p>
          <a:p>
            <a:pPr eaLnBrk="1" hangingPunct="1"/>
            <a:endParaRPr lang="zh-CN" altLang="en-US" sz="1600" dirty="0" smtClean="0">
              <a:solidFill>
                <a:schemeClr val="hlink"/>
              </a:solidFill>
              <a:ea typeface="黑体" pitchFamily="49" charset="-122"/>
            </a:endParaRPr>
          </a:p>
          <a:p>
            <a:pPr eaLnBrk="1" hangingPunct="1"/>
            <a:endParaRPr lang="en-US" altLang="zh-CN" sz="1600" dirty="0" smtClean="0">
              <a:solidFill>
                <a:schemeClr val="hlink"/>
              </a:solidFill>
              <a:ea typeface="黑体" pitchFamily="49" charset="-122"/>
            </a:endParaRPr>
          </a:p>
          <a:p>
            <a:pPr eaLnBrk="1" hangingPunct="1"/>
            <a:endParaRPr lang="zh-CN" altLang="en-US" sz="1600" dirty="0" smtClean="0">
              <a:solidFill>
                <a:schemeClr val="hlink"/>
              </a:solidFill>
              <a:ea typeface="黑体" pitchFamily="49" charset="-122"/>
            </a:endParaRPr>
          </a:p>
          <a:p>
            <a:pPr eaLnBrk="1" hangingPunct="1"/>
            <a:r>
              <a:rPr lang="zh-CN" altLang="en-US" sz="2800" dirty="0" smtClean="0">
                <a:solidFill>
                  <a:schemeClr val="hlink"/>
                </a:solidFill>
                <a:ea typeface="黑体" pitchFamily="49" charset="-122"/>
              </a:rPr>
              <a:t>复合变换</a:t>
            </a:r>
            <a:endParaRPr lang="zh-CN" altLang="en-US" sz="2800" dirty="0" smtClean="0">
              <a:ea typeface="黑体" pitchFamily="49" charset="-122"/>
            </a:endParaRPr>
          </a:p>
        </p:txBody>
      </p:sp>
      <p:sp>
        <p:nvSpPr>
          <p:cNvPr id="18434" name="灯片编号占位符 5"/>
          <p:cNvSpPr>
            <a:spLocks noGrp="1"/>
          </p:cNvSpPr>
          <p:nvPr>
            <p:ph type="sldNum" sz="quarter" idx="12"/>
          </p:nvPr>
        </p:nvSpPr>
        <p:spPr>
          <a:xfrm>
            <a:off x="6879468"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98739942-577E-40B7-A2D6-CF5F2BE7A24D}" type="slidenum">
              <a:rPr lang="en-US" altLang="zh-CN" sz="1400" smtClean="0"/>
              <a:pPr eaLnBrk="1" hangingPunct="1">
                <a:spcBef>
                  <a:spcPct val="0"/>
                </a:spcBef>
                <a:buFontTx/>
                <a:buNone/>
              </a:pPr>
              <a:t>22</a:t>
            </a:fld>
            <a:r>
              <a:rPr lang="en-US" altLang="zh-CN" sz="1400" dirty="0" smtClean="0"/>
              <a:t>/48</a:t>
            </a:r>
          </a:p>
        </p:txBody>
      </p:sp>
      <p:graphicFrame>
        <p:nvGraphicFramePr>
          <p:cNvPr id="18435" name="Object 2"/>
          <p:cNvGraphicFramePr>
            <a:graphicFrameLocks noChangeAspect="1"/>
          </p:cNvGraphicFramePr>
          <p:nvPr>
            <p:extLst>
              <p:ext uri="{D42A27DB-BD31-4B8C-83A1-F6EECF244321}">
                <p14:modId xmlns:p14="http://schemas.microsoft.com/office/powerpoint/2010/main" val="788769617"/>
              </p:ext>
            </p:extLst>
          </p:nvPr>
        </p:nvGraphicFramePr>
        <p:xfrm>
          <a:off x="107504" y="3356404"/>
          <a:ext cx="2888964" cy="1188720"/>
        </p:xfrm>
        <a:graphic>
          <a:graphicData uri="http://schemas.openxmlformats.org/presentationml/2006/ole">
            <mc:AlternateContent xmlns:mc="http://schemas.openxmlformats.org/markup-compatibility/2006">
              <mc:Choice xmlns:v="urn:schemas-microsoft-com:vml" Requires="v">
                <p:oleObj spid="_x0000_s18690" name="Equation" r:id="rId3" imgW="2222280" imgH="914400" progId="Equation.DSMT4">
                  <p:embed/>
                </p:oleObj>
              </mc:Choice>
              <mc:Fallback>
                <p:oleObj name="Equation" r:id="rId3" imgW="2222280" imgH="914400" progId="Equation.DSMT4">
                  <p:embed/>
                  <p:pic>
                    <p:nvPicPr>
                      <p:cNvPr id="0" name="Object 2"/>
                      <p:cNvPicPr>
                        <a:picLocks noChangeAspect="1" noChangeArrowheads="1"/>
                      </p:cNvPicPr>
                      <p:nvPr/>
                    </p:nvPicPr>
                    <p:blipFill>
                      <a:blip r:embed="rId4"/>
                      <a:srcRect/>
                      <a:stretch>
                        <a:fillRect/>
                      </a:stretch>
                    </p:blipFill>
                    <p:spPr bwMode="auto">
                      <a:xfrm>
                        <a:off x="107504" y="3356404"/>
                        <a:ext cx="2888964" cy="1188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6" name="Rectangle 2"/>
          <p:cNvSpPr>
            <a:spLocks noGrp="1" noChangeArrowheads="1"/>
          </p:cNvSpPr>
          <p:nvPr>
            <p:ph type="title"/>
          </p:nvPr>
        </p:nvSpPr>
        <p:spPr>
          <a:xfrm>
            <a:off x="692246" y="241434"/>
            <a:ext cx="7772400" cy="609600"/>
          </a:xfrm>
        </p:spPr>
        <p:txBody>
          <a:bodyPr/>
          <a:lstStyle/>
          <a:p>
            <a:pPr eaLnBrk="1" hangingPunct="1"/>
            <a:r>
              <a:rPr lang="zh-CN" altLang="en-US" sz="3200" dirty="0" smtClean="0">
                <a:ea typeface="黑体" pitchFamily="49" charset="-122"/>
              </a:rPr>
              <a:t>齐次坐标变换</a:t>
            </a:r>
          </a:p>
        </p:txBody>
      </p:sp>
      <p:sp>
        <p:nvSpPr>
          <p:cNvPr id="18438" name="Rectangle 4"/>
          <p:cNvSpPr>
            <a:spLocks noChangeArrowheads="1"/>
          </p:cNvSpPr>
          <p:nvPr/>
        </p:nvSpPr>
        <p:spPr bwMode="auto">
          <a:xfrm>
            <a:off x="228600" y="304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endParaRPr kumimoji="0" lang="zh-CN" altLang="en-US" sz="2000" i="1" dirty="0">
              <a:latin typeface="宋体" pitchFamily="2" charset="-122"/>
            </a:endParaRPr>
          </a:p>
        </p:txBody>
      </p:sp>
      <p:graphicFrame>
        <p:nvGraphicFramePr>
          <p:cNvPr id="18441" name="Object 3"/>
          <p:cNvGraphicFramePr>
            <a:graphicFrameLocks noChangeAspect="1"/>
          </p:cNvGraphicFramePr>
          <p:nvPr/>
        </p:nvGraphicFramePr>
        <p:xfrm>
          <a:off x="1143000" y="1600200"/>
          <a:ext cx="2387600" cy="1185863"/>
        </p:xfrm>
        <a:graphic>
          <a:graphicData uri="http://schemas.openxmlformats.org/presentationml/2006/ole">
            <mc:AlternateContent xmlns:mc="http://schemas.openxmlformats.org/markup-compatibility/2006">
              <mc:Choice xmlns:v="urn:schemas-microsoft-com:vml" Requires="v">
                <p:oleObj spid="_x0000_s18691" name="Equation" r:id="rId5" imgW="1821183" imgH="891444" progId="Equation.3">
                  <p:embed/>
                </p:oleObj>
              </mc:Choice>
              <mc:Fallback>
                <p:oleObj name="Equation" r:id="rId5" imgW="1821183" imgH="891444"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1600200"/>
                        <a:ext cx="2387600" cy="1185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42" name="Text Box 24"/>
          <p:cNvSpPr txBox="1">
            <a:spLocks noChangeArrowheads="1"/>
          </p:cNvSpPr>
          <p:nvPr/>
        </p:nvSpPr>
        <p:spPr bwMode="auto">
          <a:xfrm>
            <a:off x="4419600" y="2057400"/>
            <a:ext cx="3048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000"/>
              <a:t>Translation transformation</a:t>
            </a:r>
          </a:p>
        </p:txBody>
      </p:sp>
      <p:graphicFrame>
        <p:nvGraphicFramePr>
          <p:cNvPr id="18443" name="Object 4"/>
          <p:cNvGraphicFramePr>
            <a:graphicFrameLocks noChangeAspect="1"/>
          </p:cNvGraphicFramePr>
          <p:nvPr>
            <p:extLst>
              <p:ext uri="{D42A27DB-BD31-4B8C-83A1-F6EECF244321}">
                <p14:modId xmlns:p14="http://schemas.microsoft.com/office/powerpoint/2010/main" val="1726837657"/>
              </p:ext>
            </p:extLst>
          </p:nvPr>
        </p:nvGraphicFramePr>
        <p:xfrm>
          <a:off x="3059832" y="3356404"/>
          <a:ext cx="2888964" cy="1188720"/>
        </p:xfrm>
        <a:graphic>
          <a:graphicData uri="http://schemas.openxmlformats.org/presentationml/2006/ole">
            <mc:AlternateContent xmlns:mc="http://schemas.openxmlformats.org/markup-compatibility/2006">
              <mc:Choice xmlns:v="urn:schemas-microsoft-com:vml" Requires="v">
                <p:oleObj spid="_x0000_s18692" name="Equation" r:id="rId7" imgW="2222280" imgH="914400" progId="Equation.DSMT4">
                  <p:embed/>
                </p:oleObj>
              </mc:Choice>
              <mc:Fallback>
                <p:oleObj name="Equation" r:id="rId7" imgW="2222280" imgH="914400" progId="Equation.DSMT4">
                  <p:embed/>
                  <p:pic>
                    <p:nvPicPr>
                      <p:cNvPr id="0" name="Object 4"/>
                      <p:cNvPicPr>
                        <a:picLocks noChangeAspect="1" noChangeArrowheads="1"/>
                      </p:cNvPicPr>
                      <p:nvPr/>
                    </p:nvPicPr>
                    <p:blipFill>
                      <a:blip r:embed="rId8"/>
                      <a:srcRect/>
                      <a:stretch>
                        <a:fillRect/>
                      </a:stretch>
                    </p:blipFill>
                    <p:spPr bwMode="auto">
                      <a:xfrm>
                        <a:off x="3059832" y="3356404"/>
                        <a:ext cx="2888964" cy="1188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4" name="Object 5"/>
          <p:cNvGraphicFramePr>
            <a:graphicFrameLocks noChangeAspect="1"/>
          </p:cNvGraphicFramePr>
          <p:nvPr>
            <p:extLst>
              <p:ext uri="{D42A27DB-BD31-4B8C-83A1-F6EECF244321}">
                <p14:modId xmlns:p14="http://schemas.microsoft.com/office/powerpoint/2010/main" val="445597216"/>
              </p:ext>
            </p:extLst>
          </p:nvPr>
        </p:nvGraphicFramePr>
        <p:xfrm>
          <a:off x="6052566" y="3356404"/>
          <a:ext cx="2806596" cy="1188720"/>
        </p:xfrm>
        <a:graphic>
          <a:graphicData uri="http://schemas.openxmlformats.org/presentationml/2006/ole">
            <mc:AlternateContent xmlns:mc="http://schemas.openxmlformats.org/markup-compatibility/2006">
              <mc:Choice xmlns:v="urn:schemas-microsoft-com:vml" Requires="v">
                <p:oleObj spid="_x0000_s18693" name="Equation" r:id="rId9" imgW="2158920" imgH="914400" progId="Equation.DSMT4">
                  <p:embed/>
                </p:oleObj>
              </mc:Choice>
              <mc:Fallback>
                <p:oleObj name="Equation" r:id="rId9" imgW="2158920" imgH="914400" progId="Equation.DSMT4">
                  <p:embed/>
                  <p:pic>
                    <p:nvPicPr>
                      <p:cNvPr id="0" name="Object 5"/>
                      <p:cNvPicPr>
                        <a:picLocks noChangeAspect="1" noChangeArrowheads="1"/>
                      </p:cNvPicPr>
                      <p:nvPr/>
                    </p:nvPicPr>
                    <p:blipFill>
                      <a:blip r:embed="rId10"/>
                      <a:srcRect/>
                      <a:stretch>
                        <a:fillRect/>
                      </a:stretch>
                    </p:blipFill>
                    <p:spPr bwMode="auto">
                      <a:xfrm>
                        <a:off x="6052566" y="3356404"/>
                        <a:ext cx="2806596" cy="1188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45" name="Text Box 28"/>
          <p:cNvSpPr txBox="1">
            <a:spLocks noChangeArrowheads="1"/>
          </p:cNvSpPr>
          <p:nvPr/>
        </p:nvSpPr>
        <p:spPr bwMode="auto">
          <a:xfrm>
            <a:off x="4495800" y="2743200"/>
            <a:ext cx="3048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000"/>
              <a:t>Rotation transformation</a:t>
            </a:r>
          </a:p>
        </p:txBody>
      </p:sp>
      <p:sp>
        <p:nvSpPr>
          <p:cNvPr id="18446" name="AutoShape 29">
            <a:hlinkClick r:id="rId11" action="ppaction://hlinksldjump"/>
          </p:cNvPr>
          <p:cNvSpPr>
            <a:spLocks noChangeArrowheads="1"/>
          </p:cNvSpPr>
          <p:nvPr/>
        </p:nvSpPr>
        <p:spPr bwMode="auto">
          <a:xfrm flipH="1">
            <a:off x="685800" y="5573713"/>
            <a:ext cx="533400"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endParaRPr lang="zh-CN" altLang="en-US"/>
          </a:p>
        </p:txBody>
      </p:sp>
      <p:grpSp>
        <p:nvGrpSpPr>
          <p:cNvPr id="18447" name="Group 33"/>
          <p:cNvGrpSpPr>
            <a:grpSpLocks/>
          </p:cNvGrpSpPr>
          <p:nvPr/>
        </p:nvGrpSpPr>
        <p:grpSpPr bwMode="auto">
          <a:xfrm>
            <a:off x="1295400" y="4932363"/>
            <a:ext cx="6653213" cy="868362"/>
            <a:chOff x="816" y="3264"/>
            <a:chExt cx="4191" cy="547"/>
          </a:xfrm>
        </p:grpSpPr>
        <p:sp>
          <p:nvSpPr>
            <p:cNvPr id="18451" name="Text Box 30"/>
            <p:cNvSpPr txBox="1">
              <a:spLocks noChangeArrowheads="1"/>
            </p:cNvSpPr>
            <p:nvPr/>
          </p:nvSpPr>
          <p:spPr bwMode="auto">
            <a:xfrm>
              <a:off x="816" y="3408"/>
              <a:ext cx="13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a:ea typeface="黑体" pitchFamily="49" charset="-122"/>
                </a:rPr>
                <a:t>先平移后旋转</a:t>
              </a:r>
            </a:p>
          </p:txBody>
        </p:sp>
        <p:graphicFrame>
          <p:nvGraphicFramePr>
            <p:cNvPr id="18452" name="Object 7"/>
            <p:cNvGraphicFramePr>
              <a:graphicFrameLocks noChangeAspect="1"/>
            </p:cNvGraphicFramePr>
            <p:nvPr/>
          </p:nvGraphicFramePr>
          <p:xfrm>
            <a:off x="2181" y="3264"/>
            <a:ext cx="2826" cy="547"/>
          </p:xfrm>
          <a:graphic>
            <a:graphicData uri="http://schemas.openxmlformats.org/presentationml/2006/ole">
              <mc:AlternateContent xmlns:mc="http://schemas.openxmlformats.org/markup-compatibility/2006">
                <mc:Choice xmlns:v="urn:schemas-microsoft-com:vml" Requires="v">
                  <p:oleObj spid="_x0000_s18694" name="Equation" r:id="rId12" imgW="2468772" imgH="457232" progId="Equation.3">
                    <p:embed/>
                  </p:oleObj>
                </mc:Choice>
                <mc:Fallback>
                  <p:oleObj name="Equation" r:id="rId12" imgW="2468772" imgH="457232" progId="Equation.3">
                    <p:embed/>
                    <p:pic>
                      <p:nvPicPr>
                        <p:cNvPr id="0"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81" y="3264"/>
                          <a:ext cx="2826" cy="5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448" name="Group 37"/>
          <p:cNvGrpSpPr>
            <a:grpSpLocks/>
          </p:cNvGrpSpPr>
          <p:nvPr/>
        </p:nvGrpSpPr>
        <p:grpSpPr bwMode="auto">
          <a:xfrm>
            <a:off x="1295400" y="5765800"/>
            <a:ext cx="6880225" cy="868363"/>
            <a:chOff x="816" y="3600"/>
            <a:chExt cx="4334" cy="547"/>
          </a:xfrm>
        </p:grpSpPr>
        <p:sp>
          <p:nvSpPr>
            <p:cNvPr id="18449" name="Text Box 31"/>
            <p:cNvSpPr txBox="1">
              <a:spLocks noChangeArrowheads="1"/>
            </p:cNvSpPr>
            <p:nvPr/>
          </p:nvSpPr>
          <p:spPr bwMode="auto">
            <a:xfrm>
              <a:off x="816" y="3696"/>
              <a:ext cx="13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a:ea typeface="黑体" pitchFamily="49" charset="-122"/>
                </a:rPr>
                <a:t>先旋转后平移</a:t>
              </a:r>
            </a:p>
          </p:txBody>
        </p:sp>
        <p:graphicFrame>
          <p:nvGraphicFramePr>
            <p:cNvPr id="18450" name="Object 6"/>
            <p:cNvGraphicFramePr>
              <a:graphicFrameLocks noChangeAspect="1"/>
            </p:cNvGraphicFramePr>
            <p:nvPr/>
          </p:nvGraphicFramePr>
          <p:xfrm>
            <a:off x="2093" y="3600"/>
            <a:ext cx="3057" cy="547"/>
          </p:xfrm>
          <a:graphic>
            <a:graphicData uri="http://schemas.openxmlformats.org/presentationml/2006/ole">
              <mc:AlternateContent xmlns:mc="http://schemas.openxmlformats.org/markup-compatibility/2006">
                <mc:Choice xmlns:v="urn:schemas-microsoft-com:vml" Requires="v">
                  <p:oleObj spid="_x0000_s18695" name="Equation" r:id="rId14" imgW="2667102" imgH="457232" progId="Equation.3">
                    <p:embed/>
                  </p:oleObj>
                </mc:Choice>
                <mc:Fallback>
                  <p:oleObj name="Equation" r:id="rId14" imgW="2667102" imgH="457232" progId="Equation.3">
                    <p:embed/>
                    <p:pic>
                      <p:nvPicPr>
                        <p:cNvPr id="0" name="Object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93" y="3600"/>
                          <a:ext cx="3057" cy="5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04B84E2B-F722-4D2B-94E3-E48A73445D9F}" type="slidenum">
              <a:rPr lang="en-US" altLang="zh-CN" sz="1400" smtClean="0"/>
              <a:pPr eaLnBrk="1" hangingPunct="1">
                <a:spcBef>
                  <a:spcPct val="0"/>
                </a:spcBef>
                <a:buFontTx/>
                <a:buNone/>
              </a:pPr>
              <a:t>23</a:t>
            </a:fld>
            <a:r>
              <a:rPr lang="en-US" altLang="zh-CN" sz="1400" dirty="0" smtClean="0"/>
              <a:t>/48</a:t>
            </a:r>
          </a:p>
        </p:txBody>
      </p:sp>
      <p:sp>
        <p:nvSpPr>
          <p:cNvPr id="19459" name="Rectangle 3"/>
          <p:cNvSpPr>
            <a:spLocks noGrp="1" noChangeArrowheads="1"/>
          </p:cNvSpPr>
          <p:nvPr>
            <p:ph type="title"/>
          </p:nvPr>
        </p:nvSpPr>
        <p:spPr>
          <a:xfrm>
            <a:off x="685800" y="228600"/>
            <a:ext cx="7772400" cy="609600"/>
          </a:xfrm>
        </p:spPr>
        <p:txBody>
          <a:bodyPr/>
          <a:lstStyle/>
          <a:p>
            <a:pPr eaLnBrk="1" hangingPunct="1"/>
            <a:r>
              <a:rPr lang="zh-CN" altLang="en-US" sz="3200" dirty="0" smtClean="0">
                <a:ea typeface="黑体" pitchFamily="49" charset="-122"/>
              </a:rPr>
              <a:t>齐次坐标变换</a:t>
            </a:r>
          </a:p>
        </p:txBody>
      </p:sp>
      <p:sp>
        <p:nvSpPr>
          <p:cNvPr id="19460" name="Rectangle 4"/>
          <p:cNvSpPr>
            <a:spLocks noGrp="1" noChangeArrowheads="1"/>
          </p:cNvSpPr>
          <p:nvPr>
            <p:ph type="body" idx="1"/>
          </p:nvPr>
        </p:nvSpPr>
        <p:spPr>
          <a:xfrm>
            <a:off x="533400" y="1066800"/>
            <a:ext cx="8229600" cy="3276600"/>
          </a:xfrm>
        </p:spPr>
        <p:txBody>
          <a:bodyPr/>
          <a:lstStyle/>
          <a:p>
            <a:pPr eaLnBrk="1" hangingPunct="1"/>
            <a:r>
              <a:rPr lang="zh-CN" altLang="en-US" sz="2800" smtClean="0">
                <a:solidFill>
                  <a:schemeClr val="hlink"/>
                </a:solidFill>
                <a:ea typeface="黑体" pitchFamily="49" charset="-122"/>
              </a:rPr>
              <a:t>刚体位置描述：</a:t>
            </a:r>
            <a:r>
              <a:rPr lang="zh-CN" altLang="en-US" sz="2400" smtClean="0">
                <a:ea typeface="黑体" pitchFamily="49" charset="-122"/>
              </a:rPr>
              <a:t>利用齐次坐标变换可以描述刚体的</a:t>
            </a:r>
            <a:r>
              <a:rPr lang="zh-CN" altLang="en-US" sz="2400" smtClean="0">
                <a:ea typeface="黑体" pitchFamily="49" charset="-122"/>
                <a:hlinkClick r:id="rId2" action="ppaction://hlinksldjump"/>
              </a:rPr>
              <a:t>位置和姿态</a:t>
            </a:r>
            <a:r>
              <a:rPr lang="zh-CN" altLang="en-US" sz="2400" smtClean="0">
                <a:ea typeface="黑体" pitchFamily="49" charset="-122"/>
              </a:rPr>
              <a:t>。刚体上其它点在参考坐标系中的位置可以由变换矩阵乘以该点在刚体坐标系中的位置获得。</a:t>
            </a:r>
          </a:p>
          <a:p>
            <a:pPr eaLnBrk="1" hangingPunct="1"/>
            <a:r>
              <a:rPr lang="zh-CN" altLang="en-US" sz="2400" smtClean="0">
                <a:solidFill>
                  <a:schemeClr val="hlink"/>
                </a:solidFill>
                <a:ea typeface="黑体" pitchFamily="49" charset="-122"/>
              </a:rPr>
              <a:t>例题</a:t>
            </a:r>
            <a:r>
              <a:rPr lang="en-US" altLang="zh-CN" sz="2400" smtClean="0">
                <a:solidFill>
                  <a:schemeClr val="hlink"/>
                </a:solidFill>
                <a:ea typeface="黑体" pitchFamily="49" charset="-122"/>
              </a:rPr>
              <a:t>3</a:t>
            </a:r>
            <a:r>
              <a:rPr lang="zh-CN" altLang="en-US" sz="2400" smtClean="0">
                <a:solidFill>
                  <a:schemeClr val="hlink"/>
                </a:solidFill>
                <a:ea typeface="黑体" pitchFamily="49" charset="-122"/>
              </a:rPr>
              <a:t>：</a:t>
            </a:r>
            <a:r>
              <a:rPr lang="zh-CN" altLang="en-US" sz="2400" smtClean="0">
                <a:ea typeface="黑体" pitchFamily="49" charset="-122"/>
              </a:rPr>
              <a:t>下图中的物体可以由</a:t>
            </a:r>
            <a:r>
              <a:rPr lang="en-US" altLang="zh-CN" sz="2400" smtClean="0">
                <a:ea typeface="黑体" pitchFamily="49" charset="-122"/>
              </a:rPr>
              <a:t>{(1,0,0), (-1,0,0), (-1,0,2), (1,0,2), (1,4,0), (-1,4,0)}</a:t>
            </a:r>
            <a:r>
              <a:rPr lang="zh-CN" altLang="en-US" sz="2400" smtClean="0">
                <a:ea typeface="黑体" pitchFamily="49" charset="-122"/>
              </a:rPr>
              <a:t>表示。如果该物体在基坐标系中先绕</a:t>
            </a:r>
            <a:r>
              <a:rPr lang="en-US" altLang="zh-CN" sz="2400" i="1" smtClean="0">
                <a:ea typeface="黑体" pitchFamily="49" charset="-122"/>
              </a:rPr>
              <a:t>z</a:t>
            </a:r>
            <a:r>
              <a:rPr lang="zh-CN" altLang="en-US" sz="2400" smtClean="0">
                <a:ea typeface="黑体" pitchFamily="49" charset="-122"/>
              </a:rPr>
              <a:t>轴旋转</a:t>
            </a:r>
            <a:r>
              <a:rPr lang="en-US" altLang="zh-CN" sz="2400" smtClean="0">
                <a:ea typeface="黑体" pitchFamily="49" charset="-122"/>
              </a:rPr>
              <a:t>90</a:t>
            </a:r>
            <a:r>
              <a:rPr lang="en-US" altLang="zh-CN" sz="2400" smtClean="0">
                <a:ea typeface="黑体" pitchFamily="49" charset="-122"/>
                <a:cs typeface="Times New Roman" pitchFamily="18" charset="0"/>
              </a:rPr>
              <a:t>°</a:t>
            </a:r>
            <a:r>
              <a:rPr lang="zh-CN" altLang="en-US" sz="2400" smtClean="0">
                <a:ea typeface="黑体" pitchFamily="49" charset="-122"/>
              </a:rPr>
              <a:t>，再绕</a:t>
            </a:r>
            <a:r>
              <a:rPr lang="en-US" altLang="zh-CN" sz="2400" i="1" smtClean="0">
                <a:ea typeface="黑体" pitchFamily="49" charset="-122"/>
              </a:rPr>
              <a:t>y</a:t>
            </a:r>
            <a:r>
              <a:rPr lang="zh-CN" altLang="en-US" sz="2400" smtClean="0">
                <a:ea typeface="黑体" pitchFamily="49" charset="-122"/>
              </a:rPr>
              <a:t>轴旋转</a:t>
            </a:r>
            <a:r>
              <a:rPr lang="en-US" altLang="zh-CN" sz="2400" smtClean="0">
                <a:ea typeface="黑体" pitchFamily="49" charset="-122"/>
              </a:rPr>
              <a:t>90°</a:t>
            </a:r>
            <a:r>
              <a:rPr lang="zh-CN" altLang="en-US" sz="2400" smtClean="0">
                <a:ea typeface="黑体" pitchFamily="49" charset="-122"/>
              </a:rPr>
              <a:t>，再沿</a:t>
            </a:r>
            <a:r>
              <a:rPr lang="en-US" altLang="zh-CN" sz="2400" i="1" smtClean="0">
                <a:ea typeface="黑体" pitchFamily="49" charset="-122"/>
              </a:rPr>
              <a:t>x</a:t>
            </a:r>
            <a:r>
              <a:rPr lang="zh-CN" altLang="en-US" sz="2400" smtClean="0">
                <a:ea typeface="黑体" pitchFamily="49" charset="-122"/>
              </a:rPr>
              <a:t>轴平移</a:t>
            </a:r>
            <a:r>
              <a:rPr lang="en-US" altLang="zh-CN" sz="2400" smtClean="0">
                <a:ea typeface="黑体" pitchFamily="49" charset="-122"/>
              </a:rPr>
              <a:t>4</a:t>
            </a:r>
            <a:r>
              <a:rPr lang="zh-CN" altLang="en-US" sz="2400" smtClean="0">
                <a:ea typeface="黑体" pitchFamily="49" charset="-122"/>
              </a:rPr>
              <a:t>，求物体</a:t>
            </a:r>
            <a:r>
              <a:rPr lang="en-US" altLang="zh-CN" sz="2400" smtClean="0">
                <a:ea typeface="黑体" pitchFamily="49" charset="-122"/>
              </a:rPr>
              <a:t>6</a:t>
            </a:r>
            <a:r>
              <a:rPr lang="zh-CN" altLang="en-US" sz="2400" smtClean="0">
                <a:ea typeface="黑体" pitchFamily="49" charset="-122"/>
              </a:rPr>
              <a:t>个顶点的位置。</a:t>
            </a:r>
          </a:p>
          <a:p>
            <a:pPr eaLnBrk="1" hangingPunct="1">
              <a:buFontTx/>
              <a:buNone/>
            </a:pPr>
            <a:r>
              <a:rPr lang="zh-CN" altLang="en-US" sz="2400" smtClean="0">
                <a:ea typeface="黑体" pitchFamily="49" charset="-122"/>
              </a:rPr>
              <a:t> </a:t>
            </a:r>
          </a:p>
        </p:txBody>
      </p:sp>
      <p:sp>
        <p:nvSpPr>
          <p:cNvPr id="19461" name="Rectangle 5"/>
          <p:cNvSpPr>
            <a:spLocks noChangeArrowheads="1"/>
          </p:cNvSpPr>
          <p:nvPr/>
        </p:nvSpPr>
        <p:spPr bwMode="auto">
          <a:xfrm>
            <a:off x="228600" y="304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endParaRPr kumimoji="0" lang="zh-CN" altLang="en-US" sz="2000" i="1" dirty="0">
              <a:latin typeface="宋体" pitchFamily="2" charset="-122"/>
            </a:endParaRPr>
          </a:p>
        </p:txBody>
      </p:sp>
      <p:grpSp>
        <p:nvGrpSpPr>
          <p:cNvPr id="2" name="Group 54"/>
          <p:cNvGrpSpPr>
            <a:grpSpLocks/>
          </p:cNvGrpSpPr>
          <p:nvPr/>
        </p:nvGrpSpPr>
        <p:grpSpPr bwMode="auto">
          <a:xfrm>
            <a:off x="533400" y="3733800"/>
            <a:ext cx="2057400" cy="1752600"/>
            <a:chOff x="720" y="2380"/>
            <a:chExt cx="1296" cy="1104"/>
          </a:xfrm>
        </p:grpSpPr>
        <p:sp>
          <p:nvSpPr>
            <p:cNvPr id="19536" name="Line 20"/>
            <p:cNvSpPr>
              <a:spLocks noChangeShapeType="1"/>
            </p:cNvSpPr>
            <p:nvPr/>
          </p:nvSpPr>
          <p:spPr bwMode="auto">
            <a:xfrm flipV="1">
              <a:off x="1200" y="2524"/>
              <a:ext cx="0" cy="5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37" name="Line 21"/>
            <p:cNvSpPr>
              <a:spLocks noChangeShapeType="1"/>
            </p:cNvSpPr>
            <p:nvPr/>
          </p:nvSpPr>
          <p:spPr bwMode="auto">
            <a:xfrm>
              <a:off x="1200" y="3100"/>
              <a:ext cx="6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38" name="Line 22"/>
            <p:cNvSpPr>
              <a:spLocks noChangeShapeType="1"/>
            </p:cNvSpPr>
            <p:nvPr/>
          </p:nvSpPr>
          <p:spPr bwMode="auto">
            <a:xfrm flipH="1">
              <a:off x="816" y="3100"/>
              <a:ext cx="384"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39" name="Line 23"/>
            <p:cNvSpPr>
              <a:spLocks noChangeShapeType="1"/>
            </p:cNvSpPr>
            <p:nvPr/>
          </p:nvSpPr>
          <p:spPr bwMode="auto">
            <a:xfrm flipV="1">
              <a:off x="1104" y="2908"/>
              <a:ext cx="0" cy="28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40" name="Line 24"/>
            <p:cNvSpPr>
              <a:spLocks noChangeShapeType="1"/>
            </p:cNvSpPr>
            <p:nvPr/>
          </p:nvSpPr>
          <p:spPr bwMode="auto">
            <a:xfrm>
              <a:off x="1104" y="3196"/>
              <a:ext cx="432"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41" name="Line 25"/>
            <p:cNvSpPr>
              <a:spLocks noChangeShapeType="1"/>
            </p:cNvSpPr>
            <p:nvPr/>
          </p:nvSpPr>
          <p:spPr bwMode="auto">
            <a:xfrm flipV="1">
              <a:off x="1104" y="3004"/>
              <a:ext cx="192" cy="192"/>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42" name="Line 26"/>
            <p:cNvSpPr>
              <a:spLocks noChangeShapeType="1"/>
            </p:cNvSpPr>
            <p:nvPr/>
          </p:nvSpPr>
          <p:spPr bwMode="auto">
            <a:xfrm flipV="1">
              <a:off x="1104" y="2716"/>
              <a:ext cx="192" cy="19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43" name="Line 27"/>
            <p:cNvSpPr>
              <a:spLocks noChangeShapeType="1"/>
            </p:cNvSpPr>
            <p:nvPr/>
          </p:nvSpPr>
          <p:spPr bwMode="auto">
            <a:xfrm flipV="1">
              <a:off x="1536" y="3004"/>
              <a:ext cx="192" cy="19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44" name="Line 28"/>
            <p:cNvSpPr>
              <a:spLocks noChangeShapeType="1"/>
            </p:cNvSpPr>
            <p:nvPr/>
          </p:nvSpPr>
          <p:spPr bwMode="auto">
            <a:xfrm>
              <a:off x="1296" y="3004"/>
              <a:ext cx="432" cy="0"/>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45" name="Line 29"/>
            <p:cNvSpPr>
              <a:spLocks noChangeShapeType="1"/>
            </p:cNvSpPr>
            <p:nvPr/>
          </p:nvSpPr>
          <p:spPr bwMode="auto">
            <a:xfrm>
              <a:off x="1104" y="2908"/>
              <a:ext cx="432" cy="28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46" name="Line 30"/>
            <p:cNvSpPr>
              <a:spLocks noChangeShapeType="1"/>
            </p:cNvSpPr>
            <p:nvPr/>
          </p:nvSpPr>
          <p:spPr bwMode="auto">
            <a:xfrm>
              <a:off x="1296" y="2716"/>
              <a:ext cx="432" cy="28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47" name="Line 31"/>
            <p:cNvSpPr>
              <a:spLocks noChangeShapeType="1"/>
            </p:cNvSpPr>
            <p:nvPr/>
          </p:nvSpPr>
          <p:spPr bwMode="auto">
            <a:xfrm flipV="1">
              <a:off x="1296" y="2716"/>
              <a:ext cx="0" cy="288"/>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48" name="Text Box 32"/>
            <p:cNvSpPr txBox="1">
              <a:spLocks noChangeArrowheads="1"/>
            </p:cNvSpPr>
            <p:nvPr/>
          </p:nvSpPr>
          <p:spPr bwMode="auto">
            <a:xfrm>
              <a:off x="720" y="3264"/>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x</a:t>
              </a:r>
            </a:p>
          </p:txBody>
        </p:sp>
        <p:sp>
          <p:nvSpPr>
            <p:cNvPr id="19549" name="Text Box 33"/>
            <p:cNvSpPr txBox="1">
              <a:spLocks noChangeArrowheads="1"/>
            </p:cNvSpPr>
            <p:nvPr/>
          </p:nvSpPr>
          <p:spPr bwMode="auto">
            <a:xfrm>
              <a:off x="1680" y="3148"/>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y</a:t>
              </a:r>
            </a:p>
          </p:txBody>
        </p:sp>
        <p:sp>
          <p:nvSpPr>
            <p:cNvPr id="19550" name="Text Box 34"/>
            <p:cNvSpPr txBox="1">
              <a:spLocks noChangeArrowheads="1"/>
            </p:cNvSpPr>
            <p:nvPr/>
          </p:nvSpPr>
          <p:spPr bwMode="auto">
            <a:xfrm>
              <a:off x="1248" y="2380"/>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z</a:t>
              </a:r>
            </a:p>
          </p:txBody>
        </p:sp>
        <p:sp>
          <p:nvSpPr>
            <p:cNvPr id="19551" name="Text Box 35"/>
            <p:cNvSpPr txBox="1">
              <a:spLocks noChangeArrowheads="1"/>
            </p:cNvSpPr>
            <p:nvPr/>
          </p:nvSpPr>
          <p:spPr bwMode="auto">
            <a:xfrm>
              <a:off x="1152" y="3100"/>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o</a:t>
              </a:r>
            </a:p>
          </p:txBody>
        </p:sp>
        <p:sp>
          <p:nvSpPr>
            <p:cNvPr id="19552" name="Text Box 36"/>
            <p:cNvSpPr txBox="1">
              <a:spLocks noChangeArrowheads="1"/>
            </p:cNvSpPr>
            <p:nvPr/>
          </p:nvSpPr>
          <p:spPr bwMode="auto">
            <a:xfrm>
              <a:off x="1008" y="2908"/>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o</a:t>
              </a:r>
              <a:r>
                <a:rPr lang="en-US" altLang="zh-CN" sz="1600" baseline="-25000"/>
                <a:t>1</a:t>
              </a:r>
            </a:p>
          </p:txBody>
        </p:sp>
      </p:grpSp>
      <p:grpSp>
        <p:nvGrpSpPr>
          <p:cNvPr id="3" name="Group 141"/>
          <p:cNvGrpSpPr>
            <a:grpSpLocks/>
          </p:cNvGrpSpPr>
          <p:nvPr/>
        </p:nvGrpSpPr>
        <p:grpSpPr bwMode="auto">
          <a:xfrm>
            <a:off x="6629400" y="3505200"/>
            <a:ext cx="2209800" cy="2165350"/>
            <a:chOff x="4080" y="2208"/>
            <a:chExt cx="1392" cy="1364"/>
          </a:xfrm>
        </p:grpSpPr>
        <p:sp>
          <p:nvSpPr>
            <p:cNvPr id="19513" name="Line 37"/>
            <p:cNvSpPr>
              <a:spLocks noChangeShapeType="1"/>
            </p:cNvSpPr>
            <p:nvPr/>
          </p:nvSpPr>
          <p:spPr bwMode="auto">
            <a:xfrm flipV="1">
              <a:off x="4656" y="2352"/>
              <a:ext cx="0" cy="5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14" name="Line 38"/>
            <p:cNvSpPr>
              <a:spLocks noChangeShapeType="1"/>
            </p:cNvSpPr>
            <p:nvPr/>
          </p:nvSpPr>
          <p:spPr bwMode="auto">
            <a:xfrm>
              <a:off x="4656" y="2928"/>
              <a:ext cx="6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15" name="Line 39"/>
            <p:cNvSpPr>
              <a:spLocks noChangeShapeType="1"/>
            </p:cNvSpPr>
            <p:nvPr/>
          </p:nvSpPr>
          <p:spPr bwMode="auto">
            <a:xfrm flipH="1">
              <a:off x="4128" y="2928"/>
              <a:ext cx="528"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16" name="Line 40"/>
            <p:cNvSpPr>
              <a:spLocks noChangeShapeType="1"/>
            </p:cNvSpPr>
            <p:nvPr/>
          </p:nvSpPr>
          <p:spPr bwMode="auto">
            <a:xfrm flipV="1">
              <a:off x="4272" y="2640"/>
              <a:ext cx="0" cy="528"/>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17" name="Line 41"/>
            <p:cNvSpPr>
              <a:spLocks noChangeShapeType="1"/>
            </p:cNvSpPr>
            <p:nvPr/>
          </p:nvSpPr>
          <p:spPr bwMode="auto">
            <a:xfrm>
              <a:off x="4272" y="3168"/>
              <a:ext cx="288" cy="0"/>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18" name="Line 44"/>
            <p:cNvSpPr>
              <a:spLocks noChangeShapeType="1"/>
            </p:cNvSpPr>
            <p:nvPr/>
          </p:nvSpPr>
          <p:spPr bwMode="auto">
            <a:xfrm flipV="1">
              <a:off x="4368" y="3168"/>
              <a:ext cx="192" cy="19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19" name="Text Box 49"/>
            <p:cNvSpPr txBox="1">
              <a:spLocks noChangeArrowheads="1"/>
            </p:cNvSpPr>
            <p:nvPr/>
          </p:nvSpPr>
          <p:spPr bwMode="auto">
            <a:xfrm>
              <a:off x="4176" y="3360"/>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x</a:t>
              </a:r>
            </a:p>
          </p:txBody>
        </p:sp>
        <p:sp>
          <p:nvSpPr>
            <p:cNvPr id="19520" name="Text Box 50"/>
            <p:cNvSpPr txBox="1">
              <a:spLocks noChangeArrowheads="1"/>
            </p:cNvSpPr>
            <p:nvPr/>
          </p:nvSpPr>
          <p:spPr bwMode="auto">
            <a:xfrm>
              <a:off x="5136" y="2976"/>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y</a:t>
              </a:r>
            </a:p>
          </p:txBody>
        </p:sp>
        <p:sp>
          <p:nvSpPr>
            <p:cNvPr id="19521" name="Text Box 51"/>
            <p:cNvSpPr txBox="1">
              <a:spLocks noChangeArrowheads="1"/>
            </p:cNvSpPr>
            <p:nvPr/>
          </p:nvSpPr>
          <p:spPr bwMode="auto">
            <a:xfrm>
              <a:off x="4704" y="2208"/>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z</a:t>
              </a:r>
            </a:p>
          </p:txBody>
        </p:sp>
        <p:sp>
          <p:nvSpPr>
            <p:cNvPr id="19522" name="Text Box 52"/>
            <p:cNvSpPr txBox="1">
              <a:spLocks noChangeArrowheads="1"/>
            </p:cNvSpPr>
            <p:nvPr/>
          </p:nvSpPr>
          <p:spPr bwMode="auto">
            <a:xfrm>
              <a:off x="4608" y="2736"/>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o</a:t>
              </a:r>
            </a:p>
          </p:txBody>
        </p:sp>
        <p:sp>
          <p:nvSpPr>
            <p:cNvPr id="19523" name="Text Box 53"/>
            <p:cNvSpPr txBox="1">
              <a:spLocks noChangeArrowheads="1"/>
            </p:cNvSpPr>
            <p:nvPr/>
          </p:nvSpPr>
          <p:spPr bwMode="auto">
            <a:xfrm>
              <a:off x="4224" y="2976"/>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solidFill>
                    <a:schemeClr val="accent2"/>
                  </a:solidFill>
                </a:rPr>
                <a:t>o</a:t>
              </a:r>
              <a:r>
                <a:rPr lang="en-US" altLang="zh-CN" sz="1600" baseline="-25000">
                  <a:solidFill>
                    <a:schemeClr val="accent2"/>
                  </a:solidFill>
                </a:rPr>
                <a:t>1</a:t>
              </a:r>
            </a:p>
          </p:txBody>
        </p:sp>
        <p:sp>
          <p:nvSpPr>
            <p:cNvPr id="19524" name="Line 55"/>
            <p:cNvSpPr>
              <a:spLocks noChangeShapeType="1"/>
            </p:cNvSpPr>
            <p:nvPr/>
          </p:nvSpPr>
          <p:spPr bwMode="auto">
            <a:xfrm flipV="1">
              <a:off x="4560" y="2640"/>
              <a:ext cx="0" cy="52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25" name="Line 56"/>
            <p:cNvSpPr>
              <a:spLocks noChangeShapeType="1"/>
            </p:cNvSpPr>
            <p:nvPr/>
          </p:nvSpPr>
          <p:spPr bwMode="auto">
            <a:xfrm>
              <a:off x="4272" y="2640"/>
              <a:ext cx="28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26" name="Line 57"/>
            <p:cNvSpPr>
              <a:spLocks noChangeShapeType="1"/>
            </p:cNvSpPr>
            <p:nvPr/>
          </p:nvSpPr>
          <p:spPr bwMode="auto">
            <a:xfrm flipV="1">
              <a:off x="4080" y="3168"/>
              <a:ext cx="192" cy="192"/>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27" name="Line 58"/>
            <p:cNvSpPr>
              <a:spLocks noChangeShapeType="1"/>
            </p:cNvSpPr>
            <p:nvPr/>
          </p:nvSpPr>
          <p:spPr bwMode="auto">
            <a:xfrm>
              <a:off x="4080" y="3360"/>
              <a:ext cx="28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28" name="Line 59"/>
            <p:cNvSpPr>
              <a:spLocks noChangeShapeType="1"/>
            </p:cNvSpPr>
            <p:nvPr/>
          </p:nvSpPr>
          <p:spPr bwMode="auto">
            <a:xfrm flipH="1">
              <a:off x="4080" y="2640"/>
              <a:ext cx="192" cy="72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29" name="Line 60"/>
            <p:cNvSpPr>
              <a:spLocks noChangeShapeType="1"/>
            </p:cNvSpPr>
            <p:nvPr/>
          </p:nvSpPr>
          <p:spPr bwMode="auto">
            <a:xfrm flipH="1">
              <a:off x="4368" y="2640"/>
              <a:ext cx="192" cy="72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30" name="Line 61"/>
            <p:cNvSpPr>
              <a:spLocks noChangeShapeType="1"/>
            </p:cNvSpPr>
            <p:nvPr/>
          </p:nvSpPr>
          <p:spPr bwMode="auto">
            <a:xfrm flipH="1">
              <a:off x="4272" y="3168"/>
              <a:ext cx="144" cy="144"/>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31" name="Line 62"/>
            <p:cNvSpPr>
              <a:spLocks noChangeShapeType="1"/>
            </p:cNvSpPr>
            <p:nvPr/>
          </p:nvSpPr>
          <p:spPr bwMode="auto">
            <a:xfrm>
              <a:off x="4416" y="3168"/>
              <a:ext cx="240"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32" name="Line 63"/>
            <p:cNvSpPr>
              <a:spLocks noChangeShapeType="1"/>
            </p:cNvSpPr>
            <p:nvPr/>
          </p:nvSpPr>
          <p:spPr bwMode="auto">
            <a:xfrm flipV="1">
              <a:off x="4416" y="2832"/>
              <a:ext cx="0" cy="336"/>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33" name="Text Box 64"/>
            <p:cNvSpPr txBox="1">
              <a:spLocks noChangeArrowheads="1"/>
            </p:cNvSpPr>
            <p:nvPr/>
          </p:nvSpPr>
          <p:spPr bwMode="auto">
            <a:xfrm>
              <a:off x="4656" y="3072"/>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solidFill>
                    <a:schemeClr val="accent2"/>
                  </a:solidFill>
                </a:rPr>
                <a:t>x</a:t>
              </a:r>
              <a:r>
                <a:rPr lang="en-US" altLang="zh-CN" sz="1600" baseline="-25000">
                  <a:solidFill>
                    <a:schemeClr val="accent2"/>
                  </a:solidFill>
                </a:rPr>
                <a:t>1</a:t>
              </a:r>
            </a:p>
          </p:txBody>
        </p:sp>
        <p:sp>
          <p:nvSpPr>
            <p:cNvPr id="19534" name="Text Box 65"/>
            <p:cNvSpPr txBox="1">
              <a:spLocks noChangeArrowheads="1"/>
            </p:cNvSpPr>
            <p:nvPr/>
          </p:nvSpPr>
          <p:spPr bwMode="auto">
            <a:xfrm>
              <a:off x="4272" y="2640"/>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solidFill>
                    <a:schemeClr val="accent2"/>
                  </a:solidFill>
                </a:rPr>
                <a:t>y</a:t>
              </a:r>
              <a:r>
                <a:rPr lang="en-US" altLang="zh-CN" sz="1600" baseline="-25000">
                  <a:solidFill>
                    <a:schemeClr val="accent2"/>
                  </a:solidFill>
                </a:rPr>
                <a:t>1</a:t>
              </a:r>
            </a:p>
          </p:txBody>
        </p:sp>
        <p:sp>
          <p:nvSpPr>
            <p:cNvPr id="19535" name="Text Box 66"/>
            <p:cNvSpPr txBox="1">
              <a:spLocks noChangeArrowheads="1"/>
            </p:cNvSpPr>
            <p:nvPr/>
          </p:nvSpPr>
          <p:spPr bwMode="auto">
            <a:xfrm>
              <a:off x="4320" y="3264"/>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solidFill>
                    <a:schemeClr val="accent2"/>
                  </a:solidFill>
                </a:rPr>
                <a:t>z</a:t>
              </a:r>
              <a:r>
                <a:rPr lang="en-US" altLang="zh-CN" sz="1600" baseline="-25000">
                  <a:solidFill>
                    <a:schemeClr val="accent2"/>
                  </a:solidFill>
                </a:rPr>
                <a:t>1</a:t>
              </a:r>
            </a:p>
          </p:txBody>
        </p:sp>
      </p:grpSp>
      <p:grpSp>
        <p:nvGrpSpPr>
          <p:cNvPr id="4" name="Group 140"/>
          <p:cNvGrpSpPr>
            <a:grpSpLocks/>
          </p:cNvGrpSpPr>
          <p:nvPr/>
        </p:nvGrpSpPr>
        <p:grpSpPr bwMode="auto">
          <a:xfrm>
            <a:off x="2438400" y="3810000"/>
            <a:ext cx="2057400" cy="1752600"/>
            <a:chOff x="1920" y="2352"/>
            <a:chExt cx="1296" cy="1104"/>
          </a:xfrm>
        </p:grpSpPr>
        <p:sp>
          <p:nvSpPr>
            <p:cNvPr id="19490" name="Line 69"/>
            <p:cNvSpPr>
              <a:spLocks noChangeShapeType="1"/>
            </p:cNvSpPr>
            <p:nvPr/>
          </p:nvSpPr>
          <p:spPr bwMode="auto">
            <a:xfrm flipV="1">
              <a:off x="2400" y="2496"/>
              <a:ext cx="0" cy="5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91" name="Line 70"/>
            <p:cNvSpPr>
              <a:spLocks noChangeShapeType="1"/>
            </p:cNvSpPr>
            <p:nvPr/>
          </p:nvSpPr>
          <p:spPr bwMode="auto">
            <a:xfrm>
              <a:off x="2400" y="3072"/>
              <a:ext cx="6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92" name="Line 71"/>
            <p:cNvSpPr>
              <a:spLocks noChangeShapeType="1"/>
            </p:cNvSpPr>
            <p:nvPr/>
          </p:nvSpPr>
          <p:spPr bwMode="auto">
            <a:xfrm flipH="1">
              <a:off x="2016" y="3072"/>
              <a:ext cx="384"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93" name="Line 72"/>
            <p:cNvSpPr>
              <a:spLocks noChangeShapeType="1"/>
            </p:cNvSpPr>
            <p:nvPr/>
          </p:nvSpPr>
          <p:spPr bwMode="auto">
            <a:xfrm flipV="1">
              <a:off x="2256" y="2784"/>
              <a:ext cx="0" cy="28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94" name="Line 74"/>
            <p:cNvSpPr>
              <a:spLocks noChangeShapeType="1"/>
            </p:cNvSpPr>
            <p:nvPr/>
          </p:nvSpPr>
          <p:spPr bwMode="auto">
            <a:xfrm flipV="1">
              <a:off x="2256" y="2688"/>
              <a:ext cx="384" cy="384"/>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95" name="Text Box 81"/>
            <p:cNvSpPr txBox="1">
              <a:spLocks noChangeArrowheads="1"/>
            </p:cNvSpPr>
            <p:nvPr/>
          </p:nvSpPr>
          <p:spPr bwMode="auto">
            <a:xfrm>
              <a:off x="1920" y="3236"/>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x</a:t>
              </a:r>
            </a:p>
          </p:txBody>
        </p:sp>
        <p:sp>
          <p:nvSpPr>
            <p:cNvPr id="19496" name="Text Box 82"/>
            <p:cNvSpPr txBox="1">
              <a:spLocks noChangeArrowheads="1"/>
            </p:cNvSpPr>
            <p:nvPr/>
          </p:nvSpPr>
          <p:spPr bwMode="auto">
            <a:xfrm>
              <a:off x="2880" y="3120"/>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y</a:t>
              </a:r>
            </a:p>
          </p:txBody>
        </p:sp>
        <p:sp>
          <p:nvSpPr>
            <p:cNvPr id="19497" name="Text Box 83"/>
            <p:cNvSpPr txBox="1">
              <a:spLocks noChangeArrowheads="1"/>
            </p:cNvSpPr>
            <p:nvPr/>
          </p:nvSpPr>
          <p:spPr bwMode="auto">
            <a:xfrm>
              <a:off x="2448" y="2352"/>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z</a:t>
              </a:r>
            </a:p>
          </p:txBody>
        </p:sp>
        <p:sp>
          <p:nvSpPr>
            <p:cNvPr id="19498" name="Text Box 84"/>
            <p:cNvSpPr txBox="1">
              <a:spLocks noChangeArrowheads="1"/>
            </p:cNvSpPr>
            <p:nvPr/>
          </p:nvSpPr>
          <p:spPr bwMode="auto">
            <a:xfrm>
              <a:off x="2352" y="3072"/>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o</a:t>
              </a:r>
            </a:p>
          </p:txBody>
        </p:sp>
        <p:sp>
          <p:nvSpPr>
            <p:cNvPr id="19499" name="Text Box 85"/>
            <p:cNvSpPr txBox="1">
              <a:spLocks noChangeArrowheads="1"/>
            </p:cNvSpPr>
            <p:nvPr/>
          </p:nvSpPr>
          <p:spPr bwMode="auto">
            <a:xfrm>
              <a:off x="2208" y="2880"/>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solidFill>
                    <a:schemeClr val="accent2"/>
                  </a:solidFill>
                </a:rPr>
                <a:t>o</a:t>
              </a:r>
              <a:r>
                <a:rPr lang="en-US" altLang="zh-CN" sz="1600" baseline="-25000">
                  <a:solidFill>
                    <a:schemeClr val="accent2"/>
                  </a:solidFill>
                </a:rPr>
                <a:t>1</a:t>
              </a:r>
            </a:p>
          </p:txBody>
        </p:sp>
        <p:sp>
          <p:nvSpPr>
            <p:cNvPr id="19500" name="Line 104"/>
            <p:cNvSpPr>
              <a:spLocks noChangeShapeType="1"/>
            </p:cNvSpPr>
            <p:nvPr/>
          </p:nvSpPr>
          <p:spPr bwMode="auto">
            <a:xfrm>
              <a:off x="2256" y="3072"/>
              <a:ext cx="28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01" name="Line 105"/>
            <p:cNvSpPr>
              <a:spLocks noChangeShapeType="1"/>
            </p:cNvSpPr>
            <p:nvPr/>
          </p:nvSpPr>
          <p:spPr bwMode="auto">
            <a:xfrm flipV="1">
              <a:off x="2544" y="2784"/>
              <a:ext cx="0" cy="28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02" name="Line 106"/>
            <p:cNvSpPr>
              <a:spLocks noChangeShapeType="1"/>
            </p:cNvSpPr>
            <p:nvPr/>
          </p:nvSpPr>
          <p:spPr bwMode="auto">
            <a:xfrm>
              <a:off x="2256" y="2784"/>
              <a:ext cx="28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03" name="Line 107"/>
            <p:cNvSpPr>
              <a:spLocks noChangeShapeType="1"/>
            </p:cNvSpPr>
            <p:nvPr/>
          </p:nvSpPr>
          <p:spPr bwMode="auto">
            <a:xfrm>
              <a:off x="2640" y="2688"/>
              <a:ext cx="28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04" name="Line 108"/>
            <p:cNvSpPr>
              <a:spLocks noChangeShapeType="1"/>
            </p:cNvSpPr>
            <p:nvPr/>
          </p:nvSpPr>
          <p:spPr bwMode="auto">
            <a:xfrm flipV="1">
              <a:off x="2544" y="2688"/>
              <a:ext cx="384" cy="384"/>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05" name="Line 109"/>
            <p:cNvSpPr>
              <a:spLocks noChangeShapeType="1"/>
            </p:cNvSpPr>
            <p:nvPr/>
          </p:nvSpPr>
          <p:spPr bwMode="auto">
            <a:xfrm flipV="1">
              <a:off x="2256" y="2688"/>
              <a:ext cx="384" cy="9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06" name="Line 110"/>
            <p:cNvSpPr>
              <a:spLocks noChangeShapeType="1"/>
            </p:cNvSpPr>
            <p:nvPr/>
          </p:nvSpPr>
          <p:spPr bwMode="auto">
            <a:xfrm flipV="1">
              <a:off x="2544" y="2688"/>
              <a:ext cx="384" cy="9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07" name="Line 111"/>
            <p:cNvSpPr>
              <a:spLocks noChangeShapeType="1"/>
            </p:cNvSpPr>
            <p:nvPr/>
          </p:nvSpPr>
          <p:spPr bwMode="auto">
            <a:xfrm>
              <a:off x="2400" y="3072"/>
              <a:ext cx="240"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08" name="Line 112"/>
            <p:cNvSpPr>
              <a:spLocks noChangeShapeType="1"/>
            </p:cNvSpPr>
            <p:nvPr/>
          </p:nvSpPr>
          <p:spPr bwMode="auto">
            <a:xfrm flipV="1">
              <a:off x="2400" y="2736"/>
              <a:ext cx="0" cy="336"/>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09" name="Text Box 113"/>
            <p:cNvSpPr txBox="1">
              <a:spLocks noChangeArrowheads="1"/>
            </p:cNvSpPr>
            <p:nvPr/>
          </p:nvSpPr>
          <p:spPr bwMode="auto">
            <a:xfrm>
              <a:off x="2592" y="3052"/>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solidFill>
                    <a:schemeClr val="accent2"/>
                  </a:solidFill>
                </a:rPr>
                <a:t>x</a:t>
              </a:r>
              <a:r>
                <a:rPr lang="en-US" altLang="zh-CN" sz="1600" baseline="-25000">
                  <a:solidFill>
                    <a:schemeClr val="accent2"/>
                  </a:solidFill>
                </a:rPr>
                <a:t>1</a:t>
              </a:r>
            </a:p>
          </p:txBody>
        </p:sp>
        <p:sp>
          <p:nvSpPr>
            <p:cNvPr id="19510" name="Text Box 114"/>
            <p:cNvSpPr txBox="1">
              <a:spLocks noChangeArrowheads="1"/>
            </p:cNvSpPr>
            <p:nvPr/>
          </p:nvSpPr>
          <p:spPr bwMode="auto">
            <a:xfrm>
              <a:off x="2256" y="2544"/>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solidFill>
                    <a:schemeClr val="accent2"/>
                  </a:solidFill>
                </a:rPr>
                <a:t>z</a:t>
              </a:r>
              <a:r>
                <a:rPr lang="en-US" altLang="zh-CN" sz="1600" baseline="-25000">
                  <a:solidFill>
                    <a:schemeClr val="accent2"/>
                  </a:solidFill>
                </a:rPr>
                <a:t>1</a:t>
              </a:r>
            </a:p>
          </p:txBody>
        </p:sp>
        <p:sp>
          <p:nvSpPr>
            <p:cNvPr id="19511" name="Text Box 115"/>
            <p:cNvSpPr txBox="1">
              <a:spLocks noChangeArrowheads="1"/>
            </p:cNvSpPr>
            <p:nvPr/>
          </p:nvSpPr>
          <p:spPr bwMode="auto">
            <a:xfrm>
              <a:off x="2544" y="2736"/>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solidFill>
                    <a:schemeClr val="accent2"/>
                  </a:solidFill>
                </a:rPr>
                <a:t>y</a:t>
              </a:r>
              <a:r>
                <a:rPr lang="en-US" altLang="zh-CN" sz="1600" baseline="-25000">
                  <a:solidFill>
                    <a:schemeClr val="accent2"/>
                  </a:solidFill>
                </a:rPr>
                <a:t>1</a:t>
              </a:r>
            </a:p>
          </p:txBody>
        </p:sp>
        <p:sp>
          <p:nvSpPr>
            <p:cNvPr id="19512" name="Line 116"/>
            <p:cNvSpPr>
              <a:spLocks noChangeShapeType="1"/>
            </p:cNvSpPr>
            <p:nvPr/>
          </p:nvSpPr>
          <p:spPr bwMode="auto">
            <a:xfrm flipH="1">
              <a:off x="2400" y="2928"/>
              <a:ext cx="144" cy="144"/>
            </a:xfrm>
            <a:prstGeom prst="line">
              <a:avLst/>
            </a:prstGeom>
            <a:noFill/>
            <a:ln w="9525">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142"/>
          <p:cNvGrpSpPr>
            <a:grpSpLocks/>
          </p:cNvGrpSpPr>
          <p:nvPr/>
        </p:nvGrpSpPr>
        <p:grpSpPr bwMode="auto">
          <a:xfrm>
            <a:off x="4419600" y="3429000"/>
            <a:ext cx="2133600" cy="2241550"/>
            <a:chOff x="2784" y="2160"/>
            <a:chExt cx="1344" cy="1412"/>
          </a:xfrm>
        </p:grpSpPr>
        <p:sp>
          <p:nvSpPr>
            <p:cNvPr id="19467" name="Line 117"/>
            <p:cNvSpPr>
              <a:spLocks noChangeShapeType="1"/>
            </p:cNvSpPr>
            <p:nvPr/>
          </p:nvSpPr>
          <p:spPr bwMode="auto">
            <a:xfrm flipV="1">
              <a:off x="3312" y="2208"/>
              <a:ext cx="0" cy="72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68" name="Line 118"/>
            <p:cNvSpPr>
              <a:spLocks noChangeShapeType="1"/>
            </p:cNvSpPr>
            <p:nvPr/>
          </p:nvSpPr>
          <p:spPr bwMode="auto">
            <a:xfrm>
              <a:off x="3312" y="2928"/>
              <a:ext cx="6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69" name="Line 119"/>
            <p:cNvSpPr>
              <a:spLocks noChangeShapeType="1"/>
            </p:cNvSpPr>
            <p:nvPr/>
          </p:nvSpPr>
          <p:spPr bwMode="auto">
            <a:xfrm flipH="1">
              <a:off x="2784" y="2928"/>
              <a:ext cx="528"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70" name="Line 120"/>
            <p:cNvSpPr>
              <a:spLocks noChangeShapeType="1"/>
            </p:cNvSpPr>
            <p:nvPr/>
          </p:nvSpPr>
          <p:spPr bwMode="auto">
            <a:xfrm flipV="1">
              <a:off x="3168" y="2400"/>
              <a:ext cx="0" cy="528"/>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1" name="Line 121"/>
            <p:cNvSpPr>
              <a:spLocks noChangeShapeType="1"/>
            </p:cNvSpPr>
            <p:nvPr/>
          </p:nvSpPr>
          <p:spPr bwMode="auto">
            <a:xfrm>
              <a:off x="3168" y="2928"/>
              <a:ext cx="288" cy="0"/>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2" name="Line 122"/>
            <p:cNvSpPr>
              <a:spLocks noChangeShapeType="1"/>
            </p:cNvSpPr>
            <p:nvPr/>
          </p:nvSpPr>
          <p:spPr bwMode="auto">
            <a:xfrm flipV="1">
              <a:off x="3264" y="2928"/>
              <a:ext cx="192" cy="19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3" name="Text Box 123"/>
            <p:cNvSpPr txBox="1">
              <a:spLocks noChangeArrowheads="1"/>
            </p:cNvSpPr>
            <p:nvPr/>
          </p:nvSpPr>
          <p:spPr bwMode="auto">
            <a:xfrm>
              <a:off x="2832" y="3360"/>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x</a:t>
              </a:r>
            </a:p>
          </p:txBody>
        </p:sp>
        <p:sp>
          <p:nvSpPr>
            <p:cNvPr id="19474" name="Text Box 124"/>
            <p:cNvSpPr txBox="1">
              <a:spLocks noChangeArrowheads="1"/>
            </p:cNvSpPr>
            <p:nvPr/>
          </p:nvSpPr>
          <p:spPr bwMode="auto">
            <a:xfrm>
              <a:off x="3792" y="2976"/>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y</a:t>
              </a:r>
            </a:p>
          </p:txBody>
        </p:sp>
        <p:sp>
          <p:nvSpPr>
            <p:cNvPr id="19475" name="Text Box 125"/>
            <p:cNvSpPr txBox="1">
              <a:spLocks noChangeArrowheads="1"/>
            </p:cNvSpPr>
            <p:nvPr/>
          </p:nvSpPr>
          <p:spPr bwMode="auto">
            <a:xfrm>
              <a:off x="3360" y="2160"/>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z</a:t>
              </a:r>
            </a:p>
          </p:txBody>
        </p:sp>
        <p:sp>
          <p:nvSpPr>
            <p:cNvPr id="19476" name="Text Box 126"/>
            <p:cNvSpPr txBox="1">
              <a:spLocks noChangeArrowheads="1"/>
            </p:cNvSpPr>
            <p:nvPr/>
          </p:nvSpPr>
          <p:spPr bwMode="auto">
            <a:xfrm>
              <a:off x="3264" y="2736"/>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o</a:t>
              </a:r>
            </a:p>
          </p:txBody>
        </p:sp>
        <p:sp>
          <p:nvSpPr>
            <p:cNvPr id="19477" name="Text Box 127"/>
            <p:cNvSpPr txBox="1">
              <a:spLocks noChangeArrowheads="1"/>
            </p:cNvSpPr>
            <p:nvPr/>
          </p:nvSpPr>
          <p:spPr bwMode="auto">
            <a:xfrm>
              <a:off x="3120" y="2736"/>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solidFill>
                    <a:schemeClr val="accent2"/>
                  </a:solidFill>
                </a:rPr>
                <a:t>o</a:t>
              </a:r>
              <a:r>
                <a:rPr lang="en-US" altLang="zh-CN" sz="1600" baseline="-25000">
                  <a:solidFill>
                    <a:schemeClr val="accent2"/>
                  </a:solidFill>
                </a:rPr>
                <a:t>1</a:t>
              </a:r>
            </a:p>
          </p:txBody>
        </p:sp>
        <p:sp>
          <p:nvSpPr>
            <p:cNvPr id="19478" name="Line 128"/>
            <p:cNvSpPr>
              <a:spLocks noChangeShapeType="1"/>
            </p:cNvSpPr>
            <p:nvPr/>
          </p:nvSpPr>
          <p:spPr bwMode="auto">
            <a:xfrm flipV="1">
              <a:off x="3456" y="2400"/>
              <a:ext cx="0" cy="52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9" name="Line 129"/>
            <p:cNvSpPr>
              <a:spLocks noChangeShapeType="1"/>
            </p:cNvSpPr>
            <p:nvPr/>
          </p:nvSpPr>
          <p:spPr bwMode="auto">
            <a:xfrm>
              <a:off x="3168" y="2400"/>
              <a:ext cx="28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0" name="Line 130"/>
            <p:cNvSpPr>
              <a:spLocks noChangeShapeType="1"/>
            </p:cNvSpPr>
            <p:nvPr/>
          </p:nvSpPr>
          <p:spPr bwMode="auto">
            <a:xfrm flipV="1">
              <a:off x="2976" y="2928"/>
              <a:ext cx="192" cy="192"/>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1" name="Line 131"/>
            <p:cNvSpPr>
              <a:spLocks noChangeShapeType="1"/>
            </p:cNvSpPr>
            <p:nvPr/>
          </p:nvSpPr>
          <p:spPr bwMode="auto">
            <a:xfrm>
              <a:off x="2976" y="3120"/>
              <a:ext cx="28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2" name="Line 132"/>
            <p:cNvSpPr>
              <a:spLocks noChangeShapeType="1"/>
            </p:cNvSpPr>
            <p:nvPr/>
          </p:nvSpPr>
          <p:spPr bwMode="auto">
            <a:xfrm flipH="1">
              <a:off x="2976" y="2400"/>
              <a:ext cx="192" cy="72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3" name="Line 133"/>
            <p:cNvSpPr>
              <a:spLocks noChangeShapeType="1"/>
            </p:cNvSpPr>
            <p:nvPr/>
          </p:nvSpPr>
          <p:spPr bwMode="auto">
            <a:xfrm flipH="1">
              <a:off x="3264" y="2400"/>
              <a:ext cx="192" cy="72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4" name="Line 134"/>
            <p:cNvSpPr>
              <a:spLocks noChangeShapeType="1"/>
            </p:cNvSpPr>
            <p:nvPr/>
          </p:nvSpPr>
          <p:spPr bwMode="auto">
            <a:xfrm flipH="1">
              <a:off x="3168" y="2928"/>
              <a:ext cx="144" cy="144"/>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85" name="Line 135"/>
            <p:cNvSpPr>
              <a:spLocks noChangeShapeType="1"/>
            </p:cNvSpPr>
            <p:nvPr/>
          </p:nvSpPr>
          <p:spPr bwMode="auto">
            <a:xfrm>
              <a:off x="3312" y="2928"/>
              <a:ext cx="240"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86" name="Line 136"/>
            <p:cNvSpPr>
              <a:spLocks noChangeShapeType="1"/>
            </p:cNvSpPr>
            <p:nvPr/>
          </p:nvSpPr>
          <p:spPr bwMode="auto">
            <a:xfrm flipV="1">
              <a:off x="3312" y="2592"/>
              <a:ext cx="0" cy="336"/>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87" name="Text Box 137"/>
            <p:cNvSpPr txBox="1">
              <a:spLocks noChangeArrowheads="1"/>
            </p:cNvSpPr>
            <p:nvPr/>
          </p:nvSpPr>
          <p:spPr bwMode="auto">
            <a:xfrm>
              <a:off x="3312" y="3072"/>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solidFill>
                    <a:schemeClr val="accent2"/>
                  </a:solidFill>
                </a:rPr>
                <a:t>z</a:t>
              </a:r>
              <a:r>
                <a:rPr lang="en-US" altLang="zh-CN" sz="1600" baseline="-25000">
                  <a:solidFill>
                    <a:schemeClr val="accent2"/>
                  </a:solidFill>
                </a:rPr>
                <a:t>1</a:t>
              </a:r>
            </a:p>
          </p:txBody>
        </p:sp>
        <p:sp>
          <p:nvSpPr>
            <p:cNvPr id="19488" name="Text Box 138"/>
            <p:cNvSpPr txBox="1">
              <a:spLocks noChangeArrowheads="1"/>
            </p:cNvSpPr>
            <p:nvPr/>
          </p:nvSpPr>
          <p:spPr bwMode="auto">
            <a:xfrm>
              <a:off x="3168" y="2400"/>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solidFill>
                    <a:schemeClr val="accent2"/>
                  </a:solidFill>
                </a:rPr>
                <a:t> y</a:t>
              </a:r>
              <a:r>
                <a:rPr lang="en-US" altLang="zh-CN" sz="1600" baseline="-25000">
                  <a:solidFill>
                    <a:schemeClr val="accent2"/>
                  </a:solidFill>
                </a:rPr>
                <a:t>1</a:t>
              </a:r>
            </a:p>
          </p:txBody>
        </p:sp>
        <p:sp>
          <p:nvSpPr>
            <p:cNvPr id="19489" name="Text Box 139"/>
            <p:cNvSpPr txBox="1">
              <a:spLocks noChangeArrowheads="1"/>
            </p:cNvSpPr>
            <p:nvPr/>
          </p:nvSpPr>
          <p:spPr bwMode="auto">
            <a:xfrm>
              <a:off x="3408" y="2880"/>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solidFill>
                    <a:schemeClr val="accent2"/>
                  </a:solidFill>
                </a:rPr>
                <a:t>x</a:t>
              </a:r>
              <a:r>
                <a:rPr lang="en-US" altLang="zh-CN" sz="1600" baseline="-25000">
                  <a:solidFill>
                    <a:schemeClr val="accent2"/>
                  </a:solidFill>
                </a:rPr>
                <a:t>1</a:t>
              </a:r>
            </a:p>
          </p:txBody>
        </p:sp>
      </p:grpSp>
      <p:sp>
        <p:nvSpPr>
          <p:cNvPr id="18575" name="Rectangle 143"/>
          <p:cNvSpPr>
            <a:spLocks noChangeArrowheads="1"/>
          </p:cNvSpPr>
          <p:nvPr/>
        </p:nvSpPr>
        <p:spPr bwMode="auto">
          <a:xfrm>
            <a:off x="838200" y="5670550"/>
            <a:ext cx="7924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buFontTx/>
              <a:buNone/>
            </a:pPr>
            <a:r>
              <a:rPr lang="zh-CN" altLang="en-US" sz="2400">
                <a:ea typeface="黑体" pitchFamily="49" charset="-122"/>
              </a:rPr>
              <a:t>选取物体上与</a:t>
            </a:r>
            <a:r>
              <a:rPr lang="en-US" altLang="zh-CN" sz="2400" i="1">
                <a:ea typeface="黑体" pitchFamily="49" charset="-122"/>
              </a:rPr>
              <a:t>o</a:t>
            </a:r>
            <a:r>
              <a:rPr lang="zh-CN" altLang="en-US" sz="2400">
                <a:ea typeface="黑体" pitchFamily="49" charset="-122"/>
              </a:rPr>
              <a:t>点重合的点</a:t>
            </a:r>
            <a:r>
              <a:rPr lang="en-US" altLang="zh-CN" sz="2400" i="1">
                <a:ea typeface="黑体" pitchFamily="49" charset="-122"/>
              </a:rPr>
              <a:t>o</a:t>
            </a:r>
            <a:r>
              <a:rPr lang="en-US" altLang="zh-CN" sz="2400" baseline="-25000">
                <a:ea typeface="黑体" pitchFamily="49" charset="-122"/>
              </a:rPr>
              <a:t>1</a:t>
            </a:r>
            <a:r>
              <a:rPr lang="zh-CN" altLang="en-US" sz="2400">
                <a:ea typeface="黑体" pitchFamily="49" charset="-122"/>
              </a:rPr>
              <a:t>为刚体坐标系原点，其初始坐标轴</a:t>
            </a:r>
            <a:r>
              <a:rPr lang="en-US" altLang="zh-CN" sz="2400" i="1">
                <a:ea typeface="黑体" pitchFamily="49" charset="-122"/>
              </a:rPr>
              <a:t>x</a:t>
            </a:r>
            <a:r>
              <a:rPr lang="en-US" altLang="zh-CN" sz="2400" baseline="-25000">
                <a:ea typeface="黑体" pitchFamily="49" charset="-122"/>
              </a:rPr>
              <a:t>1</a:t>
            </a:r>
            <a:r>
              <a:rPr lang="en-US" altLang="zh-CN" sz="2400" i="1">
                <a:ea typeface="黑体" pitchFamily="49" charset="-122"/>
              </a:rPr>
              <a:t>y</a:t>
            </a:r>
            <a:r>
              <a:rPr lang="en-US" altLang="zh-CN" sz="2400" baseline="-25000">
                <a:ea typeface="黑体" pitchFamily="49" charset="-122"/>
              </a:rPr>
              <a:t>1</a:t>
            </a:r>
            <a:r>
              <a:rPr lang="en-US" altLang="zh-CN" sz="2400" i="1">
                <a:ea typeface="黑体" pitchFamily="49" charset="-122"/>
              </a:rPr>
              <a:t>z</a:t>
            </a:r>
            <a:r>
              <a:rPr lang="en-US" altLang="zh-CN" sz="2400" baseline="-25000">
                <a:ea typeface="黑体" pitchFamily="49" charset="-122"/>
              </a:rPr>
              <a:t>1</a:t>
            </a:r>
            <a:r>
              <a:rPr lang="zh-CN" altLang="en-US" sz="2400">
                <a:ea typeface="黑体" pitchFamily="49" charset="-122"/>
              </a:rPr>
              <a:t>方向与</a:t>
            </a:r>
            <a:r>
              <a:rPr lang="en-US" altLang="zh-CN" sz="2400" i="1">
                <a:ea typeface="黑体" pitchFamily="49" charset="-122"/>
              </a:rPr>
              <a:t>xyz</a:t>
            </a:r>
            <a:r>
              <a:rPr lang="zh-CN" altLang="en-US" sz="2400">
                <a:ea typeface="黑体" pitchFamily="49" charset="-122"/>
              </a:rPr>
              <a:t>坐标系相同。变换后刚体的位姿为：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8575"/>
                                        </p:tgtEl>
                                        <p:attrNameLst>
                                          <p:attrName>style.visibility</p:attrName>
                                        </p:attrNameLst>
                                      </p:cBhvr>
                                      <p:to>
                                        <p:strVal val="visible"/>
                                      </p:to>
                                    </p:set>
                                    <p:anim calcmode="lin" valueType="num">
                                      <p:cBhvr additive="base">
                                        <p:cTn id="31" dur="500" fill="hold"/>
                                        <p:tgtEl>
                                          <p:spTgt spid="18575"/>
                                        </p:tgtEl>
                                        <p:attrNameLst>
                                          <p:attrName>ppt_x</p:attrName>
                                        </p:attrNameLst>
                                      </p:cBhvr>
                                      <p:tavLst>
                                        <p:tav tm="0">
                                          <p:val>
                                            <p:strVal val="0-#ppt_w/2"/>
                                          </p:val>
                                        </p:tav>
                                        <p:tav tm="100000">
                                          <p:val>
                                            <p:strVal val="#ppt_x"/>
                                          </p:val>
                                        </p:tav>
                                      </p:tavLst>
                                    </p:anim>
                                    <p:anim calcmode="lin" valueType="num">
                                      <p:cBhvr additive="base">
                                        <p:cTn id="32" dur="500" fill="hold"/>
                                        <p:tgtEl>
                                          <p:spTgt spid="185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75"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5357D508-CF72-4AE8-9AB8-2CFE0B46AAA0}" type="slidenum">
              <a:rPr lang="en-US" altLang="zh-CN" sz="1400" smtClean="0"/>
              <a:pPr eaLnBrk="1" hangingPunct="1">
                <a:spcBef>
                  <a:spcPct val="0"/>
                </a:spcBef>
                <a:buFontTx/>
                <a:buNone/>
              </a:pPr>
              <a:t>24</a:t>
            </a:fld>
            <a:r>
              <a:rPr lang="en-US" altLang="zh-CN" sz="1400" dirty="0" smtClean="0"/>
              <a:t>/48</a:t>
            </a:r>
          </a:p>
        </p:txBody>
      </p:sp>
      <p:sp>
        <p:nvSpPr>
          <p:cNvPr id="20483" name="Rectangle 3"/>
          <p:cNvSpPr>
            <a:spLocks noGrp="1" noChangeArrowheads="1"/>
          </p:cNvSpPr>
          <p:nvPr>
            <p:ph type="title"/>
          </p:nvPr>
        </p:nvSpPr>
        <p:spPr>
          <a:xfrm>
            <a:off x="647700" y="304800"/>
            <a:ext cx="7772400" cy="609600"/>
          </a:xfrm>
        </p:spPr>
        <p:txBody>
          <a:bodyPr/>
          <a:lstStyle/>
          <a:p>
            <a:pPr eaLnBrk="1" hangingPunct="1"/>
            <a:r>
              <a:rPr lang="zh-CN" altLang="en-US" sz="3200" dirty="0" smtClean="0">
                <a:ea typeface="黑体" pitchFamily="49" charset="-122"/>
              </a:rPr>
              <a:t>齐次坐标变换</a:t>
            </a:r>
          </a:p>
        </p:txBody>
      </p:sp>
      <p:sp>
        <p:nvSpPr>
          <p:cNvPr id="20484" name="Rectangle 5"/>
          <p:cNvSpPr>
            <a:spLocks noChangeArrowheads="1"/>
          </p:cNvSpPr>
          <p:nvPr/>
        </p:nvSpPr>
        <p:spPr bwMode="auto">
          <a:xfrm>
            <a:off x="228600" y="304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endParaRPr kumimoji="0" lang="zh-CN" altLang="en-US" sz="2000" i="1" dirty="0">
              <a:latin typeface="宋体" pitchFamily="2" charset="-122"/>
            </a:endParaRPr>
          </a:p>
        </p:txBody>
      </p:sp>
      <p:graphicFrame>
        <p:nvGraphicFramePr>
          <p:cNvPr id="20485" name="Object 2"/>
          <p:cNvGraphicFramePr>
            <a:graphicFrameLocks noChangeAspect="1"/>
          </p:cNvGraphicFramePr>
          <p:nvPr/>
        </p:nvGraphicFramePr>
        <p:xfrm>
          <a:off x="533400" y="1371600"/>
          <a:ext cx="7970838" cy="1185863"/>
        </p:xfrm>
        <a:graphic>
          <a:graphicData uri="http://schemas.openxmlformats.org/presentationml/2006/ole">
            <mc:AlternateContent xmlns:mc="http://schemas.openxmlformats.org/markup-compatibility/2006">
              <mc:Choice xmlns:v="urn:schemas-microsoft-com:vml" Requires="v">
                <p:oleObj spid="_x0000_s20661" name="Equation" r:id="rId3" imgW="6126372" imgH="891444" progId="Equation.3">
                  <p:embed/>
                </p:oleObj>
              </mc:Choice>
              <mc:Fallback>
                <p:oleObj name="Equation" r:id="rId3" imgW="6126372" imgH="891444"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371600"/>
                        <a:ext cx="7970838" cy="1185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6" name="Object 3"/>
          <p:cNvGraphicFramePr>
            <a:graphicFrameLocks noChangeAspect="1"/>
          </p:cNvGraphicFramePr>
          <p:nvPr/>
        </p:nvGraphicFramePr>
        <p:xfrm>
          <a:off x="361950" y="2667000"/>
          <a:ext cx="8315325" cy="1185863"/>
        </p:xfrm>
        <a:graphic>
          <a:graphicData uri="http://schemas.openxmlformats.org/presentationml/2006/ole">
            <mc:AlternateContent xmlns:mc="http://schemas.openxmlformats.org/markup-compatibility/2006">
              <mc:Choice xmlns:v="urn:schemas-microsoft-com:vml" Requires="v">
                <p:oleObj spid="_x0000_s20662" name="Equation" r:id="rId5" imgW="6393111" imgH="891444" progId="Equation.3">
                  <p:embed/>
                </p:oleObj>
              </mc:Choice>
              <mc:Fallback>
                <p:oleObj name="Equation" r:id="rId5" imgW="6393111" imgH="891444"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950" y="2667000"/>
                        <a:ext cx="8315325" cy="1185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7" name="AutoShape 21">
            <a:hlinkClick r:id="rId7" action="ppaction://hlinksldjump" highlightClick="1"/>
          </p:cNvPr>
          <p:cNvSpPr>
            <a:spLocks noChangeArrowheads="1"/>
          </p:cNvSpPr>
          <p:nvPr/>
        </p:nvSpPr>
        <p:spPr bwMode="auto">
          <a:xfrm>
            <a:off x="381000" y="2362200"/>
            <a:ext cx="304800" cy="3048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grpSp>
        <p:nvGrpSpPr>
          <p:cNvPr id="2" name="Group 25"/>
          <p:cNvGrpSpPr>
            <a:grpSpLocks/>
          </p:cNvGrpSpPr>
          <p:nvPr/>
        </p:nvGrpSpPr>
        <p:grpSpPr bwMode="auto">
          <a:xfrm>
            <a:off x="1447800" y="1752600"/>
            <a:ext cx="2362200" cy="2209800"/>
            <a:chOff x="912" y="1104"/>
            <a:chExt cx="1488" cy="1392"/>
          </a:xfrm>
        </p:grpSpPr>
        <p:sp>
          <p:nvSpPr>
            <p:cNvPr id="20581" name="Text Box 22"/>
            <p:cNvSpPr txBox="1">
              <a:spLocks noChangeArrowheads="1"/>
            </p:cNvSpPr>
            <p:nvPr/>
          </p:nvSpPr>
          <p:spPr bwMode="auto">
            <a:xfrm>
              <a:off x="912" y="1104"/>
              <a:ext cx="148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5400">
                  <a:solidFill>
                    <a:schemeClr val="hlink"/>
                  </a:solidFill>
                  <a:sym typeface="Wingdings" pitchFamily="2" charset="2"/>
                </a:rPr>
                <a:t></a:t>
              </a:r>
              <a:endParaRPr lang="en-US" altLang="zh-CN" sz="5400">
                <a:solidFill>
                  <a:schemeClr val="hlink"/>
                </a:solidFill>
              </a:endParaRPr>
            </a:p>
          </p:txBody>
        </p:sp>
        <p:sp>
          <p:nvSpPr>
            <p:cNvPr id="20582" name="Text Box 24"/>
            <p:cNvSpPr txBox="1">
              <a:spLocks noChangeArrowheads="1"/>
            </p:cNvSpPr>
            <p:nvPr/>
          </p:nvSpPr>
          <p:spPr bwMode="auto">
            <a:xfrm>
              <a:off x="912" y="1920"/>
              <a:ext cx="148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5400">
                  <a:solidFill>
                    <a:schemeClr val="hlink"/>
                  </a:solidFill>
                  <a:sym typeface="Wingdings 2" pitchFamily="18" charset="2"/>
                </a:rPr>
                <a:t></a:t>
              </a:r>
              <a:endParaRPr lang="en-US" altLang="zh-CN" sz="5400">
                <a:solidFill>
                  <a:schemeClr val="hlink"/>
                </a:solidFill>
              </a:endParaRPr>
            </a:p>
          </p:txBody>
        </p:sp>
      </p:grpSp>
      <p:grpSp>
        <p:nvGrpSpPr>
          <p:cNvPr id="20489" name="Group 26"/>
          <p:cNvGrpSpPr>
            <a:grpSpLocks/>
          </p:cNvGrpSpPr>
          <p:nvPr/>
        </p:nvGrpSpPr>
        <p:grpSpPr bwMode="auto">
          <a:xfrm>
            <a:off x="533400" y="3733800"/>
            <a:ext cx="2057400" cy="1752600"/>
            <a:chOff x="720" y="2380"/>
            <a:chExt cx="1296" cy="1104"/>
          </a:xfrm>
        </p:grpSpPr>
        <p:sp>
          <p:nvSpPr>
            <p:cNvPr id="20564" name="Line 27"/>
            <p:cNvSpPr>
              <a:spLocks noChangeShapeType="1"/>
            </p:cNvSpPr>
            <p:nvPr/>
          </p:nvSpPr>
          <p:spPr bwMode="auto">
            <a:xfrm flipV="1">
              <a:off x="1200" y="2524"/>
              <a:ext cx="0" cy="5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65" name="Line 28"/>
            <p:cNvSpPr>
              <a:spLocks noChangeShapeType="1"/>
            </p:cNvSpPr>
            <p:nvPr/>
          </p:nvSpPr>
          <p:spPr bwMode="auto">
            <a:xfrm>
              <a:off x="1200" y="3100"/>
              <a:ext cx="6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66" name="Line 29"/>
            <p:cNvSpPr>
              <a:spLocks noChangeShapeType="1"/>
            </p:cNvSpPr>
            <p:nvPr/>
          </p:nvSpPr>
          <p:spPr bwMode="auto">
            <a:xfrm flipH="1">
              <a:off x="816" y="3100"/>
              <a:ext cx="384"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67" name="Line 30"/>
            <p:cNvSpPr>
              <a:spLocks noChangeShapeType="1"/>
            </p:cNvSpPr>
            <p:nvPr/>
          </p:nvSpPr>
          <p:spPr bwMode="auto">
            <a:xfrm flipV="1">
              <a:off x="1104" y="2908"/>
              <a:ext cx="0" cy="28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68" name="Line 31"/>
            <p:cNvSpPr>
              <a:spLocks noChangeShapeType="1"/>
            </p:cNvSpPr>
            <p:nvPr/>
          </p:nvSpPr>
          <p:spPr bwMode="auto">
            <a:xfrm>
              <a:off x="1104" y="3196"/>
              <a:ext cx="432"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69" name="Line 32"/>
            <p:cNvSpPr>
              <a:spLocks noChangeShapeType="1"/>
            </p:cNvSpPr>
            <p:nvPr/>
          </p:nvSpPr>
          <p:spPr bwMode="auto">
            <a:xfrm flipV="1">
              <a:off x="1104" y="3004"/>
              <a:ext cx="192" cy="192"/>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70" name="Line 33"/>
            <p:cNvSpPr>
              <a:spLocks noChangeShapeType="1"/>
            </p:cNvSpPr>
            <p:nvPr/>
          </p:nvSpPr>
          <p:spPr bwMode="auto">
            <a:xfrm flipV="1">
              <a:off x="1104" y="2716"/>
              <a:ext cx="192" cy="19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71" name="Line 34"/>
            <p:cNvSpPr>
              <a:spLocks noChangeShapeType="1"/>
            </p:cNvSpPr>
            <p:nvPr/>
          </p:nvSpPr>
          <p:spPr bwMode="auto">
            <a:xfrm flipV="1">
              <a:off x="1536" y="3004"/>
              <a:ext cx="192" cy="19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72" name="Line 35"/>
            <p:cNvSpPr>
              <a:spLocks noChangeShapeType="1"/>
            </p:cNvSpPr>
            <p:nvPr/>
          </p:nvSpPr>
          <p:spPr bwMode="auto">
            <a:xfrm>
              <a:off x="1296" y="3004"/>
              <a:ext cx="432" cy="0"/>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73" name="Line 36"/>
            <p:cNvSpPr>
              <a:spLocks noChangeShapeType="1"/>
            </p:cNvSpPr>
            <p:nvPr/>
          </p:nvSpPr>
          <p:spPr bwMode="auto">
            <a:xfrm>
              <a:off x="1104" y="2908"/>
              <a:ext cx="432" cy="28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74" name="Line 37"/>
            <p:cNvSpPr>
              <a:spLocks noChangeShapeType="1"/>
            </p:cNvSpPr>
            <p:nvPr/>
          </p:nvSpPr>
          <p:spPr bwMode="auto">
            <a:xfrm>
              <a:off x="1296" y="2716"/>
              <a:ext cx="432" cy="28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75" name="Line 38"/>
            <p:cNvSpPr>
              <a:spLocks noChangeShapeType="1"/>
            </p:cNvSpPr>
            <p:nvPr/>
          </p:nvSpPr>
          <p:spPr bwMode="auto">
            <a:xfrm flipV="1">
              <a:off x="1296" y="2716"/>
              <a:ext cx="0" cy="288"/>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76" name="Text Box 39"/>
            <p:cNvSpPr txBox="1">
              <a:spLocks noChangeArrowheads="1"/>
            </p:cNvSpPr>
            <p:nvPr/>
          </p:nvSpPr>
          <p:spPr bwMode="auto">
            <a:xfrm>
              <a:off x="720" y="3264"/>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x</a:t>
              </a:r>
            </a:p>
          </p:txBody>
        </p:sp>
        <p:sp>
          <p:nvSpPr>
            <p:cNvPr id="20577" name="Text Box 40"/>
            <p:cNvSpPr txBox="1">
              <a:spLocks noChangeArrowheads="1"/>
            </p:cNvSpPr>
            <p:nvPr/>
          </p:nvSpPr>
          <p:spPr bwMode="auto">
            <a:xfrm>
              <a:off x="1680" y="3148"/>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y</a:t>
              </a:r>
            </a:p>
          </p:txBody>
        </p:sp>
        <p:sp>
          <p:nvSpPr>
            <p:cNvPr id="20578" name="Text Box 41"/>
            <p:cNvSpPr txBox="1">
              <a:spLocks noChangeArrowheads="1"/>
            </p:cNvSpPr>
            <p:nvPr/>
          </p:nvSpPr>
          <p:spPr bwMode="auto">
            <a:xfrm>
              <a:off x="1248" y="2380"/>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z</a:t>
              </a:r>
            </a:p>
          </p:txBody>
        </p:sp>
        <p:sp>
          <p:nvSpPr>
            <p:cNvPr id="20579" name="Text Box 42"/>
            <p:cNvSpPr txBox="1">
              <a:spLocks noChangeArrowheads="1"/>
            </p:cNvSpPr>
            <p:nvPr/>
          </p:nvSpPr>
          <p:spPr bwMode="auto">
            <a:xfrm>
              <a:off x="1152" y="3100"/>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o</a:t>
              </a:r>
            </a:p>
          </p:txBody>
        </p:sp>
        <p:sp>
          <p:nvSpPr>
            <p:cNvPr id="20580" name="Text Box 43"/>
            <p:cNvSpPr txBox="1">
              <a:spLocks noChangeArrowheads="1"/>
            </p:cNvSpPr>
            <p:nvPr/>
          </p:nvSpPr>
          <p:spPr bwMode="auto">
            <a:xfrm>
              <a:off x="1008" y="2908"/>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o</a:t>
              </a:r>
              <a:r>
                <a:rPr lang="en-US" altLang="zh-CN" sz="1600" baseline="-25000"/>
                <a:t>1</a:t>
              </a:r>
            </a:p>
          </p:txBody>
        </p:sp>
      </p:grpSp>
      <p:grpSp>
        <p:nvGrpSpPr>
          <p:cNvPr id="20490" name="Group 68"/>
          <p:cNvGrpSpPr>
            <a:grpSpLocks/>
          </p:cNvGrpSpPr>
          <p:nvPr/>
        </p:nvGrpSpPr>
        <p:grpSpPr bwMode="auto">
          <a:xfrm>
            <a:off x="2438400" y="3810000"/>
            <a:ext cx="2057400" cy="1752600"/>
            <a:chOff x="1920" y="2352"/>
            <a:chExt cx="1296" cy="1104"/>
          </a:xfrm>
        </p:grpSpPr>
        <p:sp>
          <p:nvSpPr>
            <p:cNvPr id="20541" name="Line 69"/>
            <p:cNvSpPr>
              <a:spLocks noChangeShapeType="1"/>
            </p:cNvSpPr>
            <p:nvPr/>
          </p:nvSpPr>
          <p:spPr bwMode="auto">
            <a:xfrm flipV="1">
              <a:off x="2400" y="2496"/>
              <a:ext cx="0" cy="5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42" name="Line 70"/>
            <p:cNvSpPr>
              <a:spLocks noChangeShapeType="1"/>
            </p:cNvSpPr>
            <p:nvPr/>
          </p:nvSpPr>
          <p:spPr bwMode="auto">
            <a:xfrm>
              <a:off x="2400" y="3072"/>
              <a:ext cx="6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43" name="Line 71"/>
            <p:cNvSpPr>
              <a:spLocks noChangeShapeType="1"/>
            </p:cNvSpPr>
            <p:nvPr/>
          </p:nvSpPr>
          <p:spPr bwMode="auto">
            <a:xfrm flipH="1">
              <a:off x="2016" y="3072"/>
              <a:ext cx="384"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44" name="Line 72"/>
            <p:cNvSpPr>
              <a:spLocks noChangeShapeType="1"/>
            </p:cNvSpPr>
            <p:nvPr/>
          </p:nvSpPr>
          <p:spPr bwMode="auto">
            <a:xfrm flipV="1">
              <a:off x="2256" y="2784"/>
              <a:ext cx="0" cy="28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45" name="Line 73"/>
            <p:cNvSpPr>
              <a:spLocks noChangeShapeType="1"/>
            </p:cNvSpPr>
            <p:nvPr/>
          </p:nvSpPr>
          <p:spPr bwMode="auto">
            <a:xfrm flipV="1">
              <a:off x="2256" y="2688"/>
              <a:ext cx="384" cy="384"/>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46" name="Text Box 74"/>
            <p:cNvSpPr txBox="1">
              <a:spLocks noChangeArrowheads="1"/>
            </p:cNvSpPr>
            <p:nvPr/>
          </p:nvSpPr>
          <p:spPr bwMode="auto">
            <a:xfrm>
              <a:off x="1920" y="3236"/>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x</a:t>
              </a:r>
            </a:p>
          </p:txBody>
        </p:sp>
        <p:sp>
          <p:nvSpPr>
            <p:cNvPr id="20547" name="Text Box 75"/>
            <p:cNvSpPr txBox="1">
              <a:spLocks noChangeArrowheads="1"/>
            </p:cNvSpPr>
            <p:nvPr/>
          </p:nvSpPr>
          <p:spPr bwMode="auto">
            <a:xfrm>
              <a:off x="2880" y="3120"/>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y</a:t>
              </a:r>
            </a:p>
          </p:txBody>
        </p:sp>
        <p:sp>
          <p:nvSpPr>
            <p:cNvPr id="20548" name="Text Box 76"/>
            <p:cNvSpPr txBox="1">
              <a:spLocks noChangeArrowheads="1"/>
            </p:cNvSpPr>
            <p:nvPr/>
          </p:nvSpPr>
          <p:spPr bwMode="auto">
            <a:xfrm>
              <a:off x="2448" y="2352"/>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z</a:t>
              </a:r>
            </a:p>
          </p:txBody>
        </p:sp>
        <p:sp>
          <p:nvSpPr>
            <p:cNvPr id="20549" name="Text Box 77"/>
            <p:cNvSpPr txBox="1">
              <a:spLocks noChangeArrowheads="1"/>
            </p:cNvSpPr>
            <p:nvPr/>
          </p:nvSpPr>
          <p:spPr bwMode="auto">
            <a:xfrm>
              <a:off x="2352" y="3072"/>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o</a:t>
              </a:r>
            </a:p>
          </p:txBody>
        </p:sp>
        <p:sp>
          <p:nvSpPr>
            <p:cNvPr id="20550" name="Text Box 78"/>
            <p:cNvSpPr txBox="1">
              <a:spLocks noChangeArrowheads="1"/>
            </p:cNvSpPr>
            <p:nvPr/>
          </p:nvSpPr>
          <p:spPr bwMode="auto">
            <a:xfrm>
              <a:off x="2208" y="2880"/>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solidFill>
                    <a:schemeClr val="accent2"/>
                  </a:solidFill>
                </a:rPr>
                <a:t>o</a:t>
              </a:r>
              <a:r>
                <a:rPr lang="en-US" altLang="zh-CN" sz="1600" baseline="-25000">
                  <a:solidFill>
                    <a:schemeClr val="accent2"/>
                  </a:solidFill>
                </a:rPr>
                <a:t>1</a:t>
              </a:r>
            </a:p>
          </p:txBody>
        </p:sp>
        <p:sp>
          <p:nvSpPr>
            <p:cNvPr id="20551" name="Line 79"/>
            <p:cNvSpPr>
              <a:spLocks noChangeShapeType="1"/>
            </p:cNvSpPr>
            <p:nvPr/>
          </p:nvSpPr>
          <p:spPr bwMode="auto">
            <a:xfrm>
              <a:off x="2256" y="3072"/>
              <a:ext cx="28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2" name="Line 80"/>
            <p:cNvSpPr>
              <a:spLocks noChangeShapeType="1"/>
            </p:cNvSpPr>
            <p:nvPr/>
          </p:nvSpPr>
          <p:spPr bwMode="auto">
            <a:xfrm flipV="1">
              <a:off x="2544" y="2784"/>
              <a:ext cx="0" cy="28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3" name="Line 81"/>
            <p:cNvSpPr>
              <a:spLocks noChangeShapeType="1"/>
            </p:cNvSpPr>
            <p:nvPr/>
          </p:nvSpPr>
          <p:spPr bwMode="auto">
            <a:xfrm>
              <a:off x="2256" y="2784"/>
              <a:ext cx="28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4" name="Line 82"/>
            <p:cNvSpPr>
              <a:spLocks noChangeShapeType="1"/>
            </p:cNvSpPr>
            <p:nvPr/>
          </p:nvSpPr>
          <p:spPr bwMode="auto">
            <a:xfrm>
              <a:off x="2640" y="2688"/>
              <a:ext cx="28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5" name="Line 83"/>
            <p:cNvSpPr>
              <a:spLocks noChangeShapeType="1"/>
            </p:cNvSpPr>
            <p:nvPr/>
          </p:nvSpPr>
          <p:spPr bwMode="auto">
            <a:xfrm flipV="1">
              <a:off x="2544" y="2688"/>
              <a:ext cx="384" cy="384"/>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6" name="Line 84"/>
            <p:cNvSpPr>
              <a:spLocks noChangeShapeType="1"/>
            </p:cNvSpPr>
            <p:nvPr/>
          </p:nvSpPr>
          <p:spPr bwMode="auto">
            <a:xfrm flipV="1">
              <a:off x="2256" y="2688"/>
              <a:ext cx="384" cy="9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7" name="Line 85"/>
            <p:cNvSpPr>
              <a:spLocks noChangeShapeType="1"/>
            </p:cNvSpPr>
            <p:nvPr/>
          </p:nvSpPr>
          <p:spPr bwMode="auto">
            <a:xfrm flipV="1">
              <a:off x="2544" y="2688"/>
              <a:ext cx="384" cy="9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8" name="Line 86"/>
            <p:cNvSpPr>
              <a:spLocks noChangeShapeType="1"/>
            </p:cNvSpPr>
            <p:nvPr/>
          </p:nvSpPr>
          <p:spPr bwMode="auto">
            <a:xfrm>
              <a:off x="2400" y="3072"/>
              <a:ext cx="240"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59" name="Line 87"/>
            <p:cNvSpPr>
              <a:spLocks noChangeShapeType="1"/>
            </p:cNvSpPr>
            <p:nvPr/>
          </p:nvSpPr>
          <p:spPr bwMode="auto">
            <a:xfrm flipV="1">
              <a:off x="2400" y="2736"/>
              <a:ext cx="0" cy="336"/>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60" name="Text Box 88"/>
            <p:cNvSpPr txBox="1">
              <a:spLocks noChangeArrowheads="1"/>
            </p:cNvSpPr>
            <p:nvPr/>
          </p:nvSpPr>
          <p:spPr bwMode="auto">
            <a:xfrm>
              <a:off x="2592" y="3052"/>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solidFill>
                    <a:schemeClr val="accent2"/>
                  </a:solidFill>
                </a:rPr>
                <a:t>x</a:t>
              </a:r>
              <a:r>
                <a:rPr lang="en-US" altLang="zh-CN" sz="1600" baseline="-25000">
                  <a:solidFill>
                    <a:schemeClr val="accent2"/>
                  </a:solidFill>
                </a:rPr>
                <a:t>1</a:t>
              </a:r>
            </a:p>
          </p:txBody>
        </p:sp>
        <p:sp>
          <p:nvSpPr>
            <p:cNvPr id="20561" name="Text Box 89"/>
            <p:cNvSpPr txBox="1">
              <a:spLocks noChangeArrowheads="1"/>
            </p:cNvSpPr>
            <p:nvPr/>
          </p:nvSpPr>
          <p:spPr bwMode="auto">
            <a:xfrm>
              <a:off x="2256" y="2544"/>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solidFill>
                    <a:schemeClr val="accent2"/>
                  </a:solidFill>
                </a:rPr>
                <a:t>z</a:t>
              </a:r>
              <a:r>
                <a:rPr lang="en-US" altLang="zh-CN" sz="1600" baseline="-25000">
                  <a:solidFill>
                    <a:schemeClr val="accent2"/>
                  </a:solidFill>
                </a:rPr>
                <a:t>1</a:t>
              </a:r>
            </a:p>
          </p:txBody>
        </p:sp>
        <p:sp>
          <p:nvSpPr>
            <p:cNvPr id="20562" name="Text Box 90"/>
            <p:cNvSpPr txBox="1">
              <a:spLocks noChangeArrowheads="1"/>
            </p:cNvSpPr>
            <p:nvPr/>
          </p:nvSpPr>
          <p:spPr bwMode="auto">
            <a:xfrm>
              <a:off x="2544" y="2736"/>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solidFill>
                    <a:schemeClr val="accent2"/>
                  </a:solidFill>
                </a:rPr>
                <a:t>y</a:t>
              </a:r>
              <a:r>
                <a:rPr lang="en-US" altLang="zh-CN" sz="1600" baseline="-25000">
                  <a:solidFill>
                    <a:schemeClr val="accent2"/>
                  </a:solidFill>
                </a:rPr>
                <a:t>1</a:t>
              </a:r>
            </a:p>
          </p:txBody>
        </p:sp>
        <p:sp>
          <p:nvSpPr>
            <p:cNvPr id="20563" name="Line 91"/>
            <p:cNvSpPr>
              <a:spLocks noChangeShapeType="1"/>
            </p:cNvSpPr>
            <p:nvPr/>
          </p:nvSpPr>
          <p:spPr bwMode="auto">
            <a:xfrm flipH="1">
              <a:off x="2400" y="2928"/>
              <a:ext cx="144" cy="144"/>
            </a:xfrm>
            <a:prstGeom prst="line">
              <a:avLst/>
            </a:prstGeom>
            <a:noFill/>
            <a:ln w="9525">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491" name="Group 190"/>
          <p:cNvGrpSpPr>
            <a:grpSpLocks/>
          </p:cNvGrpSpPr>
          <p:nvPr/>
        </p:nvGrpSpPr>
        <p:grpSpPr bwMode="auto">
          <a:xfrm>
            <a:off x="4267200" y="3886200"/>
            <a:ext cx="2057400" cy="2003425"/>
            <a:chOff x="2688" y="2448"/>
            <a:chExt cx="1296" cy="1262"/>
          </a:xfrm>
        </p:grpSpPr>
        <p:sp>
          <p:nvSpPr>
            <p:cNvPr id="20517" name="Line 118"/>
            <p:cNvSpPr>
              <a:spLocks noChangeShapeType="1"/>
            </p:cNvSpPr>
            <p:nvPr/>
          </p:nvSpPr>
          <p:spPr bwMode="auto">
            <a:xfrm flipV="1">
              <a:off x="3168" y="2592"/>
              <a:ext cx="0" cy="5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18" name="Line 119"/>
            <p:cNvSpPr>
              <a:spLocks noChangeShapeType="1"/>
            </p:cNvSpPr>
            <p:nvPr/>
          </p:nvSpPr>
          <p:spPr bwMode="auto">
            <a:xfrm>
              <a:off x="3168" y="3168"/>
              <a:ext cx="6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19" name="Line 120"/>
            <p:cNvSpPr>
              <a:spLocks noChangeShapeType="1"/>
            </p:cNvSpPr>
            <p:nvPr/>
          </p:nvSpPr>
          <p:spPr bwMode="auto">
            <a:xfrm flipH="1">
              <a:off x="2784" y="3168"/>
              <a:ext cx="384"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20" name="Text Box 123"/>
            <p:cNvSpPr txBox="1">
              <a:spLocks noChangeArrowheads="1"/>
            </p:cNvSpPr>
            <p:nvPr/>
          </p:nvSpPr>
          <p:spPr bwMode="auto">
            <a:xfrm>
              <a:off x="2688" y="3332"/>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x</a:t>
              </a:r>
            </a:p>
          </p:txBody>
        </p:sp>
        <p:sp>
          <p:nvSpPr>
            <p:cNvPr id="20521" name="Text Box 124"/>
            <p:cNvSpPr txBox="1">
              <a:spLocks noChangeArrowheads="1"/>
            </p:cNvSpPr>
            <p:nvPr/>
          </p:nvSpPr>
          <p:spPr bwMode="auto">
            <a:xfrm>
              <a:off x="3648" y="3216"/>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y</a:t>
              </a:r>
            </a:p>
          </p:txBody>
        </p:sp>
        <p:sp>
          <p:nvSpPr>
            <p:cNvPr id="20522" name="Text Box 125"/>
            <p:cNvSpPr txBox="1">
              <a:spLocks noChangeArrowheads="1"/>
            </p:cNvSpPr>
            <p:nvPr/>
          </p:nvSpPr>
          <p:spPr bwMode="auto">
            <a:xfrm>
              <a:off x="3216" y="2448"/>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z</a:t>
              </a:r>
            </a:p>
          </p:txBody>
        </p:sp>
        <p:sp>
          <p:nvSpPr>
            <p:cNvPr id="20523" name="Text Box 126"/>
            <p:cNvSpPr txBox="1">
              <a:spLocks noChangeArrowheads="1"/>
            </p:cNvSpPr>
            <p:nvPr/>
          </p:nvSpPr>
          <p:spPr bwMode="auto">
            <a:xfrm>
              <a:off x="3129" y="3113"/>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o</a:t>
              </a:r>
            </a:p>
          </p:txBody>
        </p:sp>
        <p:sp>
          <p:nvSpPr>
            <p:cNvPr id="20524" name="Text Box 127"/>
            <p:cNvSpPr txBox="1">
              <a:spLocks noChangeArrowheads="1"/>
            </p:cNvSpPr>
            <p:nvPr/>
          </p:nvSpPr>
          <p:spPr bwMode="auto">
            <a:xfrm>
              <a:off x="2971" y="2954"/>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solidFill>
                    <a:schemeClr val="accent2"/>
                  </a:solidFill>
                </a:rPr>
                <a:t>o</a:t>
              </a:r>
              <a:r>
                <a:rPr lang="en-US" altLang="zh-CN" sz="1600" baseline="-25000">
                  <a:solidFill>
                    <a:schemeClr val="accent2"/>
                  </a:solidFill>
                </a:rPr>
                <a:t>1</a:t>
              </a:r>
            </a:p>
          </p:txBody>
        </p:sp>
        <p:sp>
          <p:nvSpPr>
            <p:cNvPr id="20525" name="Line 135"/>
            <p:cNvSpPr>
              <a:spLocks noChangeShapeType="1"/>
            </p:cNvSpPr>
            <p:nvPr/>
          </p:nvSpPr>
          <p:spPr bwMode="auto">
            <a:xfrm>
              <a:off x="3168" y="3168"/>
              <a:ext cx="240"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26" name="Line 136"/>
            <p:cNvSpPr>
              <a:spLocks noChangeShapeType="1"/>
            </p:cNvSpPr>
            <p:nvPr/>
          </p:nvSpPr>
          <p:spPr bwMode="auto">
            <a:xfrm flipV="1">
              <a:off x="3168" y="3168"/>
              <a:ext cx="0" cy="336"/>
            </a:xfrm>
            <a:prstGeom prst="line">
              <a:avLst/>
            </a:prstGeom>
            <a:noFill/>
            <a:ln w="9525">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0527" name="Text Box 137"/>
            <p:cNvSpPr txBox="1">
              <a:spLocks noChangeArrowheads="1"/>
            </p:cNvSpPr>
            <p:nvPr/>
          </p:nvSpPr>
          <p:spPr bwMode="auto">
            <a:xfrm>
              <a:off x="3016" y="3498"/>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solidFill>
                    <a:schemeClr val="accent2"/>
                  </a:solidFill>
                </a:rPr>
                <a:t>x</a:t>
              </a:r>
              <a:r>
                <a:rPr lang="en-US" altLang="zh-CN" sz="1600" baseline="-25000">
                  <a:solidFill>
                    <a:schemeClr val="accent2"/>
                  </a:solidFill>
                </a:rPr>
                <a:t>1</a:t>
              </a:r>
            </a:p>
          </p:txBody>
        </p:sp>
        <p:sp>
          <p:nvSpPr>
            <p:cNvPr id="20528" name="Text Box 138"/>
            <p:cNvSpPr txBox="1">
              <a:spLocks noChangeArrowheads="1"/>
            </p:cNvSpPr>
            <p:nvPr/>
          </p:nvSpPr>
          <p:spPr bwMode="auto">
            <a:xfrm>
              <a:off x="3288" y="3127"/>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solidFill>
                    <a:schemeClr val="accent2"/>
                  </a:solidFill>
                </a:rPr>
                <a:t>z</a:t>
              </a:r>
              <a:r>
                <a:rPr lang="en-US" altLang="zh-CN" sz="1600" baseline="-25000">
                  <a:solidFill>
                    <a:schemeClr val="accent2"/>
                  </a:solidFill>
                </a:rPr>
                <a:t>1</a:t>
              </a:r>
            </a:p>
          </p:txBody>
        </p:sp>
        <p:sp>
          <p:nvSpPr>
            <p:cNvPr id="20529" name="Text Box 139"/>
            <p:cNvSpPr txBox="1">
              <a:spLocks noChangeArrowheads="1"/>
            </p:cNvSpPr>
            <p:nvPr/>
          </p:nvSpPr>
          <p:spPr bwMode="auto">
            <a:xfrm>
              <a:off x="3266" y="2840"/>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solidFill>
                    <a:schemeClr val="accent2"/>
                  </a:solidFill>
                </a:rPr>
                <a:t>y</a:t>
              </a:r>
              <a:r>
                <a:rPr lang="en-US" altLang="zh-CN" sz="1600" baseline="-25000">
                  <a:solidFill>
                    <a:schemeClr val="accent2"/>
                  </a:solidFill>
                </a:rPr>
                <a:t>1</a:t>
              </a:r>
            </a:p>
          </p:txBody>
        </p:sp>
        <p:sp>
          <p:nvSpPr>
            <p:cNvPr id="20530" name="Line 140"/>
            <p:cNvSpPr>
              <a:spLocks noChangeShapeType="1"/>
            </p:cNvSpPr>
            <p:nvPr/>
          </p:nvSpPr>
          <p:spPr bwMode="auto">
            <a:xfrm flipH="1">
              <a:off x="3168" y="3024"/>
              <a:ext cx="144" cy="144"/>
            </a:xfrm>
            <a:prstGeom prst="line">
              <a:avLst/>
            </a:prstGeom>
            <a:noFill/>
            <a:ln w="9525">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nvGrpSpPr>
            <p:cNvPr id="20531" name="Group 187"/>
            <p:cNvGrpSpPr>
              <a:grpSpLocks/>
            </p:cNvGrpSpPr>
            <p:nvPr/>
          </p:nvGrpSpPr>
          <p:grpSpPr bwMode="auto">
            <a:xfrm>
              <a:off x="3175" y="2659"/>
              <a:ext cx="384" cy="672"/>
              <a:chOff x="3024" y="2496"/>
              <a:chExt cx="384" cy="672"/>
            </a:xfrm>
          </p:grpSpPr>
          <p:sp>
            <p:nvSpPr>
              <p:cNvPr id="20532" name="Line 121"/>
              <p:cNvSpPr>
                <a:spLocks noChangeShapeType="1"/>
              </p:cNvSpPr>
              <p:nvPr/>
            </p:nvSpPr>
            <p:spPr bwMode="auto">
              <a:xfrm flipV="1">
                <a:off x="3024" y="2880"/>
                <a:ext cx="0" cy="28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33" name="Line 122"/>
              <p:cNvSpPr>
                <a:spLocks noChangeShapeType="1"/>
              </p:cNvSpPr>
              <p:nvPr/>
            </p:nvSpPr>
            <p:spPr bwMode="auto">
              <a:xfrm flipV="1">
                <a:off x="3024" y="2784"/>
                <a:ext cx="384" cy="384"/>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34" name="Line 128"/>
              <p:cNvSpPr>
                <a:spLocks noChangeShapeType="1"/>
              </p:cNvSpPr>
              <p:nvPr/>
            </p:nvSpPr>
            <p:spPr bwMode="auto">
              <a:xfrm>
                <a:off x="3024" y="3168"/>
                <a:ext cx="28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35" name="Line 129"/>
              <p:cNvSpPr>
                <a:spLocks noChangeShapeType="1"/>
              </p:cNvSpPr>
              <p:nvPr/>
            </p:nvSpPr>
            <p:spPr bwMode="auto">
              <a:xfrm flipV="1">
                <a:off x="3312" y="2880"/>
                <a:ext cx="0" cy="28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36" name="Line 130"/>
              <p:cNvSpPr>
                <a:spLocks noChangeShapeType="1"/>
              </p:cNvSpPr>
              <p:nvPr/>
            </p:nvSpPr>
            <p:spPr bwMode="auto">
              <a:xfrm>
                <a:off x="3024" y="2880"/>
                <a:ext cx="28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37" name="Line 132"/>
              <p:cNvSpPr>
                <a:spLocks noChangeShapeType="1"/>
              </p:cNvSpPr>
              <p:nvPr/>
            </p:nvSpPr>
            <p:spPr bwMode="auto">
              <a:xfrm flipV="1">
                <a:off x="3024" y="2496"/>
                <a:ext cx="384" cy="384"/>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38" name="Line 141"/>
              <p:cNvSpPr>
                <a:spLocks noChangeShapeType="1"/>
              </p:cNvSpPr>
              <p:nvPr/>
            </p:nvSpPr>
            <p:spPr bwMode="auto">
              <a:xfrm flipV="1">
                <a:off x="3408" y="2496"/>
                <a:ext cx="0" cy="28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39" name="Line 142"/>
              <p:cNvSpPr>
                <a:spLocks noChangeShapeType="1"/>
              </p:cNvSpPr>
              <p:nvPr/>
            </p:nvSpPr>
            <p:spPr bwMode="auto">
              <a:xfrm flipH="1">
                <a:off x="3312" y="2496"/>
                <a:ext cx="96" cy="384"/>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40" name="Line 143"/>
              <p:cNvSpPr>
                <a:spLocks noChangeShapeType="1"/>
              </p:cNvSpPr>
              <p:nvPr/>
            </p:nvSpPr>
            <p:spPr bwMode="auto">
              <a:xfrm flipH="1">
                <a:off x="3312" y="2784"/>
                <a:ext cx="96" cy="384"/>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0492" name="Group 192"/>
          <p:cNvGrpSpPr>
            <a:grpSpLocks/>
          </p:cNvGrpSpPr>
          <p:nvPr/>
        </p:nvGrpSpPr>
        <p:grpSpPr bwMode="auto">
          <a:xfrm>
            <a:off x="6248400" y="4038600"/>
            <a:ext cx="2057400" cy="2089150"/>
            <a:chOff x="3936" y="2544"/>
            <a:chExt cx="1296" cy="1316"/>
          </a:xfrm>
        </p:grpSpPr>
        <p:sp>
          <p:nvSpPr>
            <p:cNvPr id="20493" name="Text Box 175"/>
            <p:cNvSpPr txBox="1">
              <a:spLocks noChangeArrowheads="1"/>
            </p:cNvSpPr>
            <p:nvPr/>
          </p:nvSpPr>
          <p:spPr bwMode="auto">
            <a:xfrm>
              <a:off x="4464" y="3648"/>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solidFill>
                    <a:schemeClr val="accent2"/>
                  </a:solidFill>
                </a:rPr>
                <a:t>x</a:t>
              </a:r>
              <a:r>
                <a:rPr lang="en-US" altLang="zh-CN" sz="1600" baseline="-25000">
                  <a:solidFill>
                    <a:schemeClr val="accent2"/>
                  </a:solidFill>
                </a:rPr>
                <a:t>1</a:t>
              </a:r>
            </a:p>
          </p:txBody>
        </p:sp>
        <p:sp>
          <p:nvSpPr>
            <p:cNvPr id="20494" name="Text Box 147"/>
            <p:cNvSpPr txBox="1">
              <a:spLocks noChangeArrowheads="1"/>
            </p:cNvSpPr>
            <p:nvPr/>
          </p:nvSpPr>
          <p:spPr bwMode="auto">
            <a:xfrm>
              <a:off x="4224" y="3360"/>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solidFill>
                    <a:schemeClr val="accent2"/>
                  </a:solidFill>
                </a:rPr>
                <a:t>o</a:t>
              </a:r>
              <a:r>
                <a:rPr lang="en-US" altLang="zh-CN" sz="1600" baseline="-25000">
                  <a:solidFill>
                    <a:schemeClr val="accent2"/>
                  </a:solidFill>
                </a:rPr>
                <a:t>1</a:t>
              </a:r>
            </a:p>
          </p:txBody>
        </p:sp>
        <p:sp>
          <p:nvSpPr>
            <p:cNvPr id="20495" name="Line 152"/>
            <p:cNvSpPr>
              <a:spLocks noChangeShapeType="1"/>
            </p:cNvSpPr>
            <p:nvPr/>
          </p:nvSpPr>
          <p:spPr bwMode="auto">
            <a:xfrm>
              <a:off x="4416" y="3552"/>
              <a:ext cx="240"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6" name="Line 153"/>
            <p:cNvSpPr>
              <a:spLocks noChangeShapeType="1"/>
            </p:cNvSpPr>
            <p:nvPr/>
          </p:nvSpPr>
          <p:spPr bwMode="auto">
            <a:xfrm flipH="1">
              <a:off x="4416" y="3408"/>
              <a:ext cx="144" cy="144"/>
            </a:xfrm>
            <a:prstGeom prst="line">
              <a:avLst/>
            </a:prstGeom>
            <a:noFill/>
            <a:ln w="9525">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nvGrpSpPr>
            <p:cNvPr id="20497" name="Group 191"/>
            <p:cNvGrpSpPr>
              <a:grpSpLocks/>
            </p:cNvGrpSpPr>
            <p:nvPr/>
          </p:nvGrpSpPr>
          <p:grpSpPr bwMode="auto">
            <a:xfrm>
              <a:off x="4424" y="3008"/>
              <a:ext cx="384" cy="672"/>
              <a:chOff x="4270" y="2880"/>
              <a:chExt cx="384" cy="672"/>
            </a:xfrm>
          </p:grpSpPr>
          <p:sp>
            <p:nvSpPr>
              <p:cNvPr id="20508" name="Line 145"/>
              <p:cNvSpPr>
                <a:spLocks noChangeShapeType="1"/>
              </p:cNvSpPr>
              <p:nvPr/>
            </p:nvSpPr>
            <p:spPr bwMode="auto">
              <a:xfrm flipV="1">
                <a:off x="4270" y="3264"/>
                <a:ext cx="0" cy="28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9" name="Line 146"/>
              <p:cNvSpPr>
                <a:spLocks noChangeShapeType="1"/>
              </p:cNvSpPr>
              <p:nvPr/>
            </p:nvSpPr>
            <p:spPr bwMode="auto">
              <a:xfrm flipV="1">
                <a:off x="4270" y="3168"/>
                <a:ext cx="384" cy="384"/>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10" name="Line 148"/>
              <p:cNvSpPr>
                <a:spLocks noChangeShapeType="1"/>
              </p:cNvSpPr>
              <p:nvPr/>
            </p:nvSpPr>
            <p:spPr bwMode="auto">
              <a:xfrm>
                <a:off x="4270" y="3552"/>
                <a:ext cx="28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11" name="Line 149"/>
              <p:cNvSpPr>
                <a:spLocks noChangeShapeType="1"/>
              </p:cNvSpPr>
              <p:nvPr/>
            </p:nvSpPr>
            <p:spPr bwMode="auto">
              <a:xfrm flipV="1">
                <a:off x="4558" y="3264"/>
                <a:ext cx="0" cy="28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12" name="Line 150"/>
              <p:cNvSpPr>
                <a:spLocks noChangeShapeType="1"/>
              </p:cNvSpPr>
              <p:nvPr/>
            </p:nvSpPr>
            <p:spPr bwMode="auto">
              <a:xfrm>
                <a:off x="4270" y="3264"/>
                <a:ext cx="28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13" name="Line 151"/>
              <p:cNvSpPr>
                <a:spLocks noChangeShapeType="1"/>
              </p:cNvSpPr>
              <p:nvPr/>
            </p:nvSpPr>
            <p:spPr bwMode="auto">
              <a:xfrm flipV="1">
                <a:off x="4270" y="2880"/>
                <a:ext cx="384" cy="384"/>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14" name="Line 154"/>
              <p:cNvSpPr>
                <a:spLocks noChangeShapeType="1"/>
              </p:cNvSpPr>
              <p:nvPr/>
            </p:nvSpPr>
            <p:spPr bwMode="auto">
              <a:xfrm flipV="1">
                <a:off x="4654" y="2880"/>
                <a:ext cx="0" cy="28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15" name="Line 155"/>
              <p:cNvSpPr>
                <a:spLocks noChangeShapeType="1"/>
              </p:cNvSpPr>
              <p:nvPr/>
            </p:nvSpPr>
            <p:spPr bwMode="auto">
              <a:xfrm flipH="1">
                <a:off x="4558" y="2880"/>
                <a:ext cx="96" cy="384"/>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16" name="Line 156"/>
              <p:cNvSpPr>
                <a:spLocks noChangeShapeType="1"/>
              </p:cNvSpPr>
              <p:nvPr/>
            </p:nvSpPr>
            <p:spPr bwMode="auto">
              <a:xfrm flipH="1">
                <a:off x="4558" y="3168"/>
                <a:ext cx="96" cy="384"/>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0498" name="Line 159"/>
            <p:cNvSpPr>
              <a:spLocks noChangeShapeType="1"/>
            </p:cNvSpPr>
            <p:nvPr/>
          </p:nvSpPr>
          <p:spPr bwMode="auto">
            <a:xfrm flipV="1">
              <a:off x="4416" y="2592"/>
              <a:ext cx="0" cy="10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9" name="Line 160"/>
            <p:cNvSpPr>
              <a:spLocks noChangeShapeType="1"/>
            </p:cNvSpPr>
            <p:nvPr/>
          </p:nvSpPr>
          <p:spPr bwMode="auto">
            <a:xfrm>
              <a:off x="4416" y="3024"/>
              <a:ext cx="6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00" name="Line 161"/>
            <p:cNvSpPr>
              <a:spLocks noChangeShapeType="1"/>
            </p:cNvSpPr>
            <p:nvPr/>
          </p:nvSpPr>
          <p:spPr bwMode="auto">
            <a:xfrm flipH="1">
              <a:off x="4032" y="3024"/>
              <a:ext cx="384"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01" name="Text Box 164"/>
            <p:cNvSpPr txBox="1">
              <a:spLocks noChangeArrowheads="1"/>
            </p:cNvSpPr>
            <p:nvPr/>
          </p:nvSpPr>
          <p:spPr bwMode="auto">
            <a:xfrm>
              <a:off x="3936" y="3188"/>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x</a:t>
              </a:r>
            </a:p>
          </p:txBody>
        </p:sp>
        <p:sp>
          <p:nvSpPr>
            <p:cNvPr id="20502" name="Text Box 165"/>
            <p:cNvSpPr txBox="1">
              <a:spLocks noChangeArrowheads="1"/>
            </p:cNvSpPr>
            <p:nvPr/>
          </p:nvSpPr>
          <p:spPr bwMode="auto">
            <a:xfrm>
              <a:off x="4896" y="3072"/>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y</a:t>
              </a:r>
            </a:p>
          </p:txBody>
        </p:sp>
        <p:sp>
          <p:nvSpPr>
            <p:cNvPr id="20503" name="Text Box 166"/>
            <p:cNvSpPr txBox="1">
              <a:spLocks noChangeArrowheads="1"/>
            </p:cNvSpPr>
            <p:nvPr/>
          </p:nvSpPr>
          <p:spPr bwMode="auto">
            <a:xfrm>
              <a:off x="4416" y="2544"/>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z</a:t>
              </a:r>
            </a:p>
          </p:txBody>
        </p:sp>
        <p:sp>
          <p:nvSpPr>
            <p:cNvPr id="20504" name="Text Box 167"/>
            <p:cNvSpPr txBox="1">
              <a:spLocks noChangeArrowheads="1"/>
            </p:cNvSpPr>
            <p:nvPr/>
          </p:nvSpPr>
          <p:spPr bwMode="auto">
            <a:xfrm>
              <a:off x="4416" y="2832"/>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t>o</a:t>
              </a:r>
            </a:p>
          </p:txBody>
        </p:sp>
        <p:sp>
          <p:nvSpPr>
            <p:cNvPr id="20505" name="Line 174"/>
            <p:cNvSpPr>
              <a:spLocks noChangeShapeType="1"/>
            </p:cNvSpPr>
            <p:nvPr/>
          </p:nvSpPr>
          <p:spPr bwMode="auto">
            <a:xfrm flipV="1">
              <a:off x="4416" y="3552"/>
              <a:ext cx="0" cy="240"/>
            </a:xfrm>
            <a:prstGeom prst="line">
              <a:avLst/>
            </a:prstGeom>
            <a:noFill/>
            <a:ln w="9525">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0506" name="Text Box 176"/>
            <p:cNvSpPr txBox="1">
              <a:spLocks noChangeArrowheads="1"/>
            </p:cNvSpPr>
            <p:nvPr/>
          </p:nvSpPr>
          <p:spPr bwMode="auto">
            <a:xfrm>
              <a:off x="4536" y="3498"/>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solidFill>
                    <a:schemeClr val="accent2"/>
                  </a:solidFill>
                </a:rPr>
                <a:t>z</a:t>
              </a:r>
              <a:r>
                <a:rPr lang="en-US" altLang="zh-CN" sz="1600" baseline="-25000">
                  <a:solidFill>
                    <a:schemeClr val="accent2"/>
                  </a:solidFill>
                </a:rPr>
                <a:t>1</a:t>
              </a:r>
            </a:p>
          </p:txBody>
        </p:sp>
        <p:sp>
          <p:nvSpPr>
            <p:cNvPr id="20507" name="Text Box 177"/>
            <p:cNvSpPr txBox="1">
              <a:spLocks noChangeArrowheads="1"/>
            </p:cNvSpPr>
            <p:nvPr/>
          </p:nvSpPr>
          <p:spPr bwMode="auto">
            <a:xfrm>
              <a:off x="4513" y="3203"/>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600" i="1">
                  <a:solidFill>
                    <a:schemeClr val="accent2"/>
                  </a:solidFill>
                </a:rPr>
                <a:t>y</a:t>
              </a:r>
              <a:r>
                <a:rPr lang="en-US" altLang="zh-CN" sz="1600" baseline="-25000">
                  <a:solidFill>
                    <a:schemeClr val="accent2"/>
                  </a:solidFill>
                </a:rPr>
                <a:t>1</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270B9D08-20A6-4DF8-A277-133BC379556B}" type="slidenum">
              <a:rPr lang="en-US" altLang="zh-CN" sz="1400" smtClean="0"/>
              <a:pPr eaLnBrk="1" hangingPunct="1">
                <a:spcBef>
                  <a:spcPct val="0"/>
                </a:spcBef>
                <a:buFontTx/>
                <a:buNone/>
              </a:pPr>
              <a:t>25</a:t>
            </a:fld>
            <a:r>
              <a:rPr lang="en-US" altLang="zh-CN" sz="1400" dirty="0" smtClean="0"/>
              <a:t>/48</a:t>
            </a:r>
          </a:p>
        </p:txBody>
      </p:sp>
      <p:sp>
        <p:nvSpPr>
          <p:cNvPr id="21507" name="Rectangle 2"/>
          <p:cNvSpPr>
            <a:spLocks noGrp="1" noChangeArrowheads="1"/>
          </p:cNvSpPr>
          <p:nvPr>
            <p:ph type="title"/>
          </p:nvPr>
        </p:nvSpPr>
        <p:spPr>
          <a:xfrm>
            <a:off x="681532" y="270309"/>
            <a:ext cx="7772400" cy="609600"/>
          </a:xfrm>
        </p:spPr>
        <p:txBody>
          <a:bodyPr/>
          <a:lstStyle/>
          <a:p>
            <a:pPr eaLnBrk="1" hangingPunct="1"/>
            <a:r>
              <a:rPr lang="zh-CN" altLang="en-US" sz="3200" dirty="0" smtClean="0">
                <a:ea typeface="黑体" pitchFamily="49" charset="-122"/>
              </a:rPr>
              <a:t>齐次坐标变换</a:t>
            </a:r>
          </a:p>
        </p:txBody>
      </p:sp>
      <p:sp>
        <p:nvSpPr>
          <p:cNvPr id="21508" name="Rectangle 3"/>
          <p:cNvSpPr>
            <a:spLocks noGrp="1" noChangeArrowheads="1"/>
          </p:cNvSpPr>
          <p:nvPr>
            <p:ph type="body" idx="1"/>
          </p:nvPr>
        </p:nvSpPr>
        <p:spPr>
          <a:xfrm>
            <a:off x="533400" y="2667000"/>
            <a:ext cx="7772400" cy="3124200"/>
          </a:xfrm>
        </p:spPr>
        <p:txBody>
          <a:bodyPr/>
          <a:lstStyle/>
          <a:p>
            <a:pPr eaLnBrk="1" hangingPunct="1"/>
            <a:r>
              <a:rPr lang="zh-CN" altLang="en-US" sz="2800" dirty="0" smtClean="0">
                <a:solidFill>
                  <a:schemeClr val="hlink"/>
                </a:solidFill>
                <a:ea typeface="黑体" pitchFamily="49" charset="-122"/>
              </a:rPr>
              <a:t>齐次坐标变换的逆变换：</a:t>
            </a:r>
            <a:r>
              <a:rPr lang="zh-CN" altLang="en-US" sz="2400" dirty="0" smtClean="0">
                <a:ea typeface="黑体" pitchFamily="49" charset="-122"/>
              </a:rPr>
              <a:t>对于坐标系</a:t>
            </a:r>
            <a:r>
              <a:rPr lang="en-US" altLang="zh-CN" sz="2400" dirty="0" smtClean="0">
                <a:ea typeface="黑体" pitchFamily="49" charset="-122"/>
              </a:rPr>
              <a:t>{A}</a:t>
            </a:r>
            <a:r>
              <a:rPr lang="zh-CN" altLang="en-US" sz="2400" dirty="0" smtClean="0">
                <a:ea typeface="黑体" pitchFamily="49" charset="-122"/>
              </a:rPr>
              <a:t>、</a:t>
            </a:r>
            <a:r>
              <a:rPr lang="en-US" altLang="zh-CN" sz="2400" dirty="0" smtClean="0">
                <a:ea typeface="黑体" pitchFamily="49" charset="-122"/>
              </a:rPr>
              <a:t>{B} </a:t>
            </a:r>
            <a:r>
              <a:rPr lang="zh-CN" altLang="en-US" sz="2400" dirty="0" smtClean="0">
                <a:ea typeface="黑体" pitchFamily="49" charset="-122"/>
              </a:rPr>
              <a:t>，</a:t>
            </a:r>
            <a:r>
              <a:rPr lang="en-US" altLang="zh-CN" sz="2400" dirty="0" smtClean="0">
                <a:ea typeface="黑体" pitchFamily="49" charset="-122"/>
              </a:rPr>
              <a:t>{A}</a:t>
            </a:r>
            <a:r>
              <a:rPr lang="zh-CN" altLang="en-US" sz="2400" dirty="0" smtClean="0">
                <a:ea typeface="黑体" pitchFamily="49" charset="-122"/>
              </a:rPr>
              <a:t>是参考坐标系， </a:t>
            </a:r>
            <a:r>
              <a:rPr lang="en-US" altLang="zh-CN" sz="2400" dirty="0" smtClean="0">
                <a:ea typeface="黑体" pitchFamily="49" charset="-122"/>
              </a:rPr>
              <a:t>{B}</a:t>
            </a:r>
            <a:r>
              <a:rPr lang="zh-CN" altLang="en-US" sz="2400" dirty="0" smtClean="0">
                <a:ea typeface="黑体" pitchFamily="49" charset="-122"/>
              </a:rPr>
              <a:t>相对于</a:t>
            </a:r>
            <a:r>
              <a:rPr lang="en-US" altLang="zh-CN" sz="2400" dirty="0" smtClean="0">
                <a:ea typeface="黑体" pitchFamily="49" charset="-122"/>
              </a:rPr>
              <a:t>{A}</a:t>
            </a:r>
            <a:r>
              <a:rPr lang="zh-CN" altLang="en-US" sz="2400" dirty="0" smtClean="0">
                <a:ea typeface="黑体" pitchFamily="49" charset="-122"/>
              </a:rPr>
              <a:t>的联体坐标系。    </a:t>
            </a:r>
            <a:r>
              <a:rPr lang="en-US" altLang="zh-CN" sz="2400" dirty="0" smtClean="0">
                <a:ea typeface="黑体" pitchFamily="49" charset="-122"/>
              </a:rPr>
              <a:t>{B}</a:t>
            </a:r>
            <a:r>
              <a:rPr lang="zh-CN" altLang="en-US" sz="2400" dirty="0" smtClean="0">
                <a:ea typeface="黑体" pitchFamily="49" charset="-122"/>
              </a:rPr>
              <a:t>相对于</a:t>
            </a:r>
            <a:r>
              <a:rPr lang="en-US" altLang="zh-CN" sz="2400" dirty="0" smtClean="0">
                <a:ea typeface="黑体" pitchFamily="49" charset="-122"/>
              </a:rPr>
              <a:t>{A}</a:t>
            </a:r>
            <a:r>
              <a:rPr lang="zh-CN" altLang="en-US" sz="2400" dirty="0" smtClean="0">
                <a:ea typeface="黑体" pitchFamily="49" charset="-122"/>
              </a:rPr>
              <a:t>的描述为：</a:t>
            </a:r>
          </a:p>
          <a:p>
            <a:pPr eaLnBrk="1" hangingPunct="1"/>
            <a:endParaRPr lang="zh-CN" altLang="en-US" sz="2400" dirty="0" smtClean="0">
              <a:ea typeface="黑体" pitchFamily="49" charset="-122"/>
            </a:endParaRPr>
          </a:p>
          <a:p>
            <a:pPr eaLnBrk="1" hangingPunct="1">
              <a:buFontTx/>
              <a:buNone/>
            </a:pPr>
            <a:r>
              <a:rPr lang="zh-CN" altLang="en-US" sz="2400" dirty="0" smtClean="0">
                <a:ea typeface="黑体" pitchFamily="49" charset="-122"/>
              </a:rPr>
              <a:t>    </a:t>
            </a:r>
            <a:r>
              <a:rPr lang="en-US" altLang="zh-CN" sz="2400" dirty="0" smtClean="0">
                <a:ea typeface="黑体" pitchFamily="49" charset="-122"/>
              </a:rPr>
              <a:t>{A}</a:t>
            </a:r>
            <a:r>
              <a:rPr lang="zh-CN" altLang="en-US" sz="2400" dirty="0" smtClean="0">
                <a:ea typeface="黑体" pitchFamily="49" charset="-122"/>
              </a:rPr>
              <a:t>相对于</a:t>
            </a:r>
            <a:r>
              <a:rPr lang="en-US" altLang="zh-CN" sz="2400" dirty="0" smtClean="0">
                <a:ea typeface="黑体" pitchFamily="49" charset="-122"/>
              </a:rPr>
              <a:t>{B}</a:t>
            </a:r>
            <a:r>
              <a:rPr lang="zh-CN" altLang="en-US" sz="2400" dirty="0" smtClean="0">
                <a:ea typeface="黑体" pitchFamily="49" charset="-122"/>
              </a:rPr>
              <a:t>的描述为：</a:t>
            </a:r>
          </a:p>
          <a:p>
            <a:pPr eaLnBrk="1" hangingPunct="1"/>
            <a:r>
              <a:rPr lang="zh-CN" altLang="en-US" sz="2400" dirty="0" smtClean="0">
                <a:ea typeface="黑体" pitchFamily="49" charset="-122"/>
              </a:rPr>
              <a:t>一般的，有：</a:t>
            </a:r>
          </a:p>
        </p:txBody>
      </p:sp>
      <p:sp>
        <p:nvSpPr>
          <p:cNvPr id="21509" name="Rectangle 4"/>
          <p:cNvSpPr>
            <a:spLocks noChangeArrowheads="1"/>
          </p:cNvSpPr>
          <p:nvPr/>
        </p:nvSpPr>
        <p:spPr bwMode="auto">
          <a:xfrm>
            <a:off x="228600" y="304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endParaRPr kumimoji="0" lang="zh-CN" altLang="en-US" sz="2000" i="1" dirty="0">
              <a:latin typeface="宋体" pitchFamily="2" charset="-122"/>
            </a:endParaRPr>
          </a:p>
        </p:txBody>
      </p:sp>
      <p:graphicFrame>
        <p:nvGraphicFramePr>
          <p:cNvPr id="21510" name="Object 5"/>
          <p:cNvGraphicFramePr>
            <a:graphicFrameLocks noChangeAspect="1"/>
          </p:cNvGraphicFramePr>
          <p:nvPr>
            <p:extLst>
              <p:ext uri="{D42A27DB-BD31-4B8C-83A1-F6EECF244321}">
                <p14:modId xmlns:p14="http://schemas.microsoft.com/office/powerpoint/2010/main" val="1155271226"/>
              </p:ext>
            </p:extLst>
          </p:nvPr>
        </p:nvGraphicFramePr>
        <p:xfrm>
          <a:off x="1676400" y="1520788"/>
          <a:ext cx="5368925" cy="1185863"/>
        </p:xfrm>
        <a:graphic>
          <a:graphicData uri="http://schemas.openxmlformats.org/presentationml/2006/ole">
            <mc:AlternateContent xmlns:mc="http://schemas.openxmlformats.org/markup-compatibility/2006">
              <mc:Choice xmlns:v="urn:schemas-microsoft-com:vml" Requires="v">
                <p:oleObj spid="_x0000_s21672" name="Equation" r:id="rId3" imgW="4114908" imgH="891444" progId="Equation.3">
                  <p:embed/>
                </p:oleObj>
              </mc:Choice>
              <mc:Fallback>
                <p:oleObj name="Equation" r:id="rId3" imgW="4114908" imgH="891444"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520788"/>
                        <a:ext cx="5368925" cy="1185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11" name="Text Box 102"/>
          <p:cNvSpPr txBox="1">
            <a:spLocks noChangeArrowheads="1"/>
          </p:cNvSpPr>
          <p:nvPr/>
        </p:nvSpPr>
        <p:spPr bwMode="auto">
          <a:xfrm>
            <a:off x="366424" y="99060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dirty="0">
                <a:ea typeface="黑体" pitchFamily="49" charset="-122"/>
              </a:rPr>
              <a:t>刚体的</a:t>
            </a:r>
            <a:r>
              <a:rPr lang="en-US" altLang="zh-CN" sz="2400" dirty="0">
                <a:ea typeface="黑体" pitchFamily="49" charset="-122"/>
              </a:rPr>
              <a:t>6</a:t>
            </a:r>
            <a:r>
              <a:rPr lang="zh-CN" altLang="en-US" sz="2400" dirty="0">
                <a:ea typeface="黑体" pitchFamily="49" charset="-122"/>
              </a:rPr>
              <a:t>个顶点在基坐标系中的位置：</a:t>
            </a:r>
          </a:p>
        </p:txBody>
      </p:sp>
      <p:graphicFrame>
        <p:nvGraphicFramePr>
          <p:cNvPr id="21512" name="Object 103"/>
          <p:cNvGraphicFramePr>
            <a:graphicFrameLocks noChangeAspect="1"/>
          </p:cNvGraphicFramePr>
          <p:nvPr>
            <p:extLst>
              <p:ext uri="{D42A27DB-BD31-4B8C-83A1-F6EECF244321}">
                <p14:modId xmlns:p14="http://schemas.microsoft.com/office/powerpoint/2010/main" val="1414112694"/>
              </p:ext>
            </p:extLst>
          </p:nvPr>
        </p:nvGraphicFramePr>
        <p:xfrm>
          <a:off x="4267200" y="3581400"/>
          <a:ext cx="1436366" cy="594402"/>
        </p:xfrm>
        <a:graphic>
          <a:graphicData uri="http://schemas.openxmlformats.org/presentationml/2006/ole">
            <mc:AlternateContent xmlns:mc="http://schemas.openxmlformats.org/markup-compatibility/2006">
              <mc:Choice xmlns:v="urn:schemas-microsoft-com:vml" Requires="v">
                <p:oleObj spid="_x0000_s21673" name="Equation" r:id="rId5" imgW="1104897" imgH="457232" progId="Equation.DSMT4">
                  <p:embed/>
                </p:oleObj>
              </mc:Choice>
              <mc:Fallback>
                <p:oleObj name="Equation" r:id="rId5" imgW="1104897" imgH="457232" progId="Equation.DSMT4">
                  <p:embed/>
                  <p:pic>
                    <p:nvPicPr>
                      <p:cNvPr id="0" name="Object 10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200" y="3581400"/>
                        <a:ext cx="1436366" cy="5944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3" name="Object 104"/>
          <p:cNvGraphicFramePr>
            <a:graphicFrameLocks noChangeAspect="1"/>
          </p:cNvGraphicFramePr>
          <p:nvPr/>
        </p:nvGraphicFramePr>
        <p:xfrm>
          <a:off x="4343400" y="4267200"/>
          <a:ext cx="3835400" cy="676275"/>
        </p:xfrm>
        <a:graphic>
          <a:graphicData uri="http://schemas.openxmlformats.org/presentationml/2006/ole">
            <mc:AlternateContent xmlns:mc="http://schemas.openxmlformats.org/markup-compatibility/2006">
              <mc:Choice xmlns:v="urn:schemas-microsoft-com:vml" Requires="v">
                <p:oleObj spid="_x0000_s21674" name="Equation" r:id="rId7" imgW="2926080" imgH="495215" progId="Equation.3">
                  <p:embed/>
                </p:oleObj>
              </mc:Choice>
              <mc:Fallback>
                <p:oleObj name="Equation" r:id="rId7" imgW="2926080" imgH="495215" progId="Equation.3">
                  <p:embed/>
                  <p:pic>
                    <p:nvPicPr>
                      <p:cNvPr id="0" name="Object 10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3400" y="4267200"/>
                        <a:ext cx="3835400" cy="676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14" name="AutoShape 105">
            <a:hlinkClick r:id="rId9" action="ppaction://hlinksldjump" highlightClick="1"/>
          </p:cNvPr>
          <p:cNvSpPr>
            <a:spLocks noChangeArrowheads="1"/>
          </p:cNvSpPr>
          <p:nvPr/>
        </p:nvSpPr>
        <p:spPr bwMode="auto">
          <a:xfrm>
            <a:off x="8305800" y="4419600"/>
            <a:ext cx="304800" cy="3048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graphicFrame>
        <p:nvGraphicFramePr>
          <p:cNvPr id="21515" name="Object 106"/>
          <p:cNvGraphicFramePr>
            <a:graphicFrameLocks noChangeAspect="1"/>
          </p:cNvGraphicFramePr>
          <p:nvPr/>
        </p:nvGraphicFramePr>
        <p:xfrm>
          <a:off x="2971800" y="5105400"/>
          <a:ext cx="4216400" cy="1185863"/>
        </p:xfrm>
        <a:graphic>
          <a:graphicData uri="http://schemas.openxmlformats.org/presentationml/2006/ole">
            <mc:AlternateContent xmlns:mc="http://schemas.openxmlformats.org/markup-compatibility/2006">
              <mc:Choice xmlns:v="urn:schemas-microsoft-com:vml" Requires="v">
                <p:oleObj spid="_x0000_s21675" name="Equation" r:id="rId10" imgW="3230760" imgH="891444" progId="Equation.3">
                  <p:embed/>
                </p:oleObj>
              </mc:Choice>
              <mc:Fallback>
                <p:oleObj name="Equation" r:id="rId10" imgW="3230760" imgH="891444" progId="Equation.3">
                  <p:embed/>
                  <p:pic>
                    <p:nvPicPr>
                      <p:cNvPr id="0" name="Object 10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71800" y="5105400"/>
                        <a:ext cx="4216400" cy="1185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4306C6C0-AEE8-44F2-9F7D-EBE2940131C5}" type="slidenum">
              <a:rPr lang="en-US" altLang="zh-CN" sz="1400" smtClean="0"/>
              <a:pPr eaLnBrk="1" hangingPunct="1">
                <a:spcBef>
                  <a:spcPct val="0"/>
                </a:spcBef>
                <a:buFontTx/>
                <a:buNone/>
              </a:pPr>
              <a:t>26</a:t>
            </a:fld>
            <a:r>
              <a:rPr lang="en-US" altLang="zh-CN" sz="1400" dirty="0" smtClean="0"/>
              <a:t>/48</a:t>
            </a:r>
          </a:p>
        </p:txBody>
      </p:sp>
      <p:sp>
        <p:nvSpPr>
          <p:cNvPr id="22531" name="Rectangle 2"/>
          <p:cNvSpPr>
            <a:spLocks noGrp="1" noChangeArrowheads="1"/>
          </p:cNvSpPr>
          <p:nvPr>
            <p:ph type="title"/>
          </p:nvPr>
        </p:nvSpPr>
        <p:spPr>
          <a:xfrm>
            <a:off x="683568" y="404664"/>
            <a:ext cx="7772400" cy="533400"/>
          </a:xfrm>
        </p:spPr>
        <p:txBody>
          <a:bodyPr/>
          <a:lstStyle/>
          <a:p>
            <a:pPr eaLnBrk="1" hangingPunct="1"/>
            <a:r>
              <a:rPr lang="zh-CN" altLang="en-US" sz="2800" smtClean="0">
                <a:ea typeface="黑体" pitchFamily="49" charset="-122"/>
              </a:rPr>
              <a:t>机器人运动姿态与位置的描述</a:t>
            </a:r>
          </a:p>
        </p:txBody>
      </p:sp>
      <p:sp>
        <p:nvSpPr>
          <p:cNvPr id="22532" name="Rectangle 3"/>
          <p:cNvSpPr>
            <a:spLocks noGrp="1" noChangeArrowheads="1"/>
          </p:cNvSpPr>
          <p:nvPr>
            <p:ph type="body" idx="1"/>
          </p:nvPr>
        </p:nvSpPr>
        <p:spPr>
          <a:xfrm>
            <a:off x="685800" y="1371600"/>
            <a:ext cx="7772400" cy="4724400"/>
          </a:xfrm>
        </p:spPr>
        <p:txBody>
          <a:bodyPr/>
          <a:lstStyle/>
          <a:p>
            <a:pPr eaLnBrk="1" hangingPunct="1"/>
            <a:r>
              <a:rPr lang="zh-CN" altLang="en-US" sz="2400" dirty="0" smtClean="0">
                <a:solidFill>
                  <a:schemeClr val="folHlink"/>
                </a:solidFill>
                <a:ea typeface="黑体" pitchFamily="49" charset="-122"/>
              </a:rPr>
              <a:t>机器人运动姿态描述</a:t>
            </a:r>
          </a:p>
          <a:p>
            <a:pPr lvl="1" eaLnBrk="1" hangingPunct="1">
              <a:buFont typeface="Wingdings" pitchFamily="2" charset="2"/>
              <a:buChar char="Ø"/>
            </a:pPr>
            <a:r>
              <a:rPr lang="zh-CN" altLang="en-US" sz="2400" dirty="0" smtClean="0">
                <a:solidFill>
                  <a:schemeClr val="accent2"/>
                </a:solidFill>
                <a:ea typeface="黑体" pitchFamily="49" charset="-122"/>
              </a:rPr>
              <a:t>欧拉</a:t>
            </a:r>
            <a:r>
              <a:rPr lang="en-US" altLang="zh-CN" sz="2400" dirty="0" smtClean="0">
                <a:solidFill>
                  <a:schemeClr val="accent2"/>
                </a:solidFill>
                <a:ea typeface="黑体" pitchFamily="49" charset="-122"/>
              </a:rPr>
              <a:t>(Euler)</a:t>
            </a:r>
            <a:r>
              <a:rPr lang="zh-CN" altLang="en-US" sz="2400" dirty="0" smtClean="0">
                <a:solidFill>
                  <a:schemeClr val="accent2"/>
                </a:solidFill>
                <a:ea typeface="黑体" pitchFamily="49" charset="-122"/>
              </a:rPr>
              <a:t>角表示</a:t>
            </a:r>
            <a:r>
              <a:rPr lang="zh-CN" altLang="en-US" sz="2400" dirty="0" smtClean="0">
                <a:ea typeface="黑体" pitchFamily="49" charset="-122"/>
              </a:rPr>
              <a:t>：先绕</a:t>
            </a:r>
            <a:r>
              <a:rPr lang="en-US" altLang="zh-CN" sz="2400" i="1" dirty="0" smtClean="0">
                <a:ea typeface="黑体" pitchFamily="49" charset="-122"/>
              </a:rPr>
              <a:t>z</a:t>
            </a:r>
            <a:r>
              <a:rPr lang="zh-CN" altLang="en-US" sz="2400" dirty="0" smtClean="0">
                <a:ea typeface="黑体" pitchFamily="49" charset="-122"/>
              </a:rPr>
              <a:t>轴旋转</a:t>
            </a:r>
            <a:r>
              <a:rPr lang="zh-CN" altLang="en-US" sz="2400" i="1" dirty="0" smtClean="0">
                <a:ea typeface="黑体" pitchFamily="49" charset="-122"/>
                <a:sym typeface="Symbol" pitchFamily="18" charset="2"/>
              </a:rPr>
              <a:t></a:t>
            </a:r>
            <a:r>
              <a:rPr lang="zh-CN" altLang="en-US" sz="2400" dirty="0" smtClean="0">
                <a:ea typeface="黑体" pitchFamily="49" charset="-122"/>
                <a:sym typeface="Symbol" pitchFamily="18" charset="2"/>
              </a:rPr>
              <a:t>，再绕新的</a:t>
            </a:r>
            <a:r>
              <a:rPr lang="en-US" altLang="zh-CN" sz="2400" i="1" dirty="0" smtClean="0">
                <a:ea typeface="黑体" pitchFamily="49" charset="-122"/>
                <a:sym typeface="Symbol" pitchFamily="18" charset="2"/>
              </a:rPr>
              <a:t>y</a:t>
            </a:r>
            <a:r>
              <a:rPr lang="zh-CN" altLang="en-US" sz="2400" dirty="0" smtClean="0">
                <a:ea typeface="黑体" pitchFamily="49" charset="-122"/>
                <a:sym typeface="Symbol" pitchFamily="18" charset="2"/>
              </a:rPr>
              <a:t>轴</a:t>
            </a:r>
            <a:r>
              <a:rPr lang="en-US" altLang="zh-CN" sz="2400" dirty="0" smtClean="0">
                <a:ea typeface="黑体" pitchFamily="49" charset="-122"/>
                <a:sym typeface="Symbol" pitchFamily="18" charset="2"/>
              </a:rPr>
              <a:t>(</a:t>
            </a:r>
            <a:r>
              <a:rPr lang="en-US" altLang="zh-CN" sz="2400" i="1" dirty="0" smtClean="0">
                <a:ea typeface="黑体" pitchFamily="49" charset="-122"/>
                <a:sym typeface="Symbol" pitchFamily="18" charset="2"/>
              </a:rPr>
              <a:t>y</a:t>
            </a:r>
            <a:r>
              <a:rPr lang="en-US" altLang="zh-CN" sz="2400" dirty="0" smtClean="0">
                <a:ea typeface="黑体" pitchFamily="49" charset="-122"/>
                <a:sym typeface="Symbol" pitchFamily="18" charset="2"/>
              </a:rPr>
              <a:t>)</a:t>
            </a:r>
            <a:r>
              <a:rPr lang="zh-CN" altLang="en-US" sz="2400" dirty="0" smtClean="0">
                <a:ea typeface="黑体" pitchFamily="49" charset="-122"/>
                <a:sym typeface="Symbol" pitchFamily="18" charset="2"/>
              </a:rPr>
              <a:t>旋转，再绕新的</a:t>
            </a:r>
            <a:r>
              <a:rPr lang="en-US" altLang="zh-CN" sz="2400" i="1" dirty="0" smtClean="0">
                <a:ea typeface="黑体" pitchFamily="49" charset="-122"/>
              </a:rPr>
              <a:t>z</a:t>
            </a:r>
            <a:r>
              <a:rPr lang="zh-CN" altLang="en-US" sz="2400" dirty="0" smtClean="0">
                <a:ea typeface="黑体" pitchFamily="49" charset="-122"/>
              </a:rPr>
              <a:t>轴</a:t>
            </a:r>
            <a:r>
              <a:rPr lang="en-US" altLang="zh-CN" sz="2400" dirty="0" smtClean="0">
                <a:ea typeface="黑体" pitchFamily="49" charset="-122"/>
              </a:rPr>
              <a:t>(</a:t>
            </a:r>
            <a:r>
              <a:rPr lang="en-US" altLang="zh-CN" sz="2400" i="1" dirty="0" smtClean="0">
                <a:ea typeface="黑体" pitchFamily="49" charset="-122"/>
              </a:rPr>
              <a:t>z </a:t>
            </a:r>
            <a:r>
              <a:rPr lang="en-US" altLang="zh-CN" sz="2400" dirty="0" smtClean="0">
                <a:ea typeface="黑体" pitchFamily="49" charset="-122"/>
                <a:sym typeface="Symbol" pitchFamily="18" charset="2"/>
              </a:rPr>
              <a:t></a:t>
            </a:r>
            <a:r>
              <a:rPr lang="en-US" altLang="zh-CN" sz="2400" dirty="0" smtClean="0">
                <a:ea typeface="黑体" pitchFamily="49" charset="-122"/>
              </a:rPr>
              <a:t>)</a:t>
            </a:r>
            <a:r>
              <a:rPr lang="zh-CN" altLang="en-US" sz="2400" dirty="0" smtClean="0">
                <a:ea typeface="黑体" pitchFamily="49" charset="-122"/>
              </a:rPr>
              <a:t>旋转</a:t>
            </a:r>
            <a:r>
              <a:rPr lang="zh-CN" altLang="en-US" sz="2400" dirty="0" smtClean="0">
                <a:ea typeface="黑体" pitchFamily="49" charset="-122"/>
                <a:sym typeface="Symbol" pitchFamily="18" charset="2"/>
              </a:rPr>
              <a:t>，以此表示所有的姿态。</a:t>
            </a:r>
            <a:r>
              <a:rPr lang="en-US" altLang="zh-CN" sz="2400" dirty="0" smtClean="0">
                <a:ea typeface="黑体" pitchFamily="49" charset="-122"/>
                <a:sym typeface="Symbol" pitchFamily="18" charset="2"/>
              </a:rPr>
              <a:t>Z-Y-Z</a:t>
            </a:r>
            <a:r>
              <a:rPr lang="zh-CN" altLang="en-US" sz="2400" dirty="0" smtClean="0">
                <a:ea typeface="黑体" pitchFamily="49" charset="-122"/>
                <a:sym typeface="Symbol" pitchFamily="18" charset="2"/>
              </a:rPr>
              <a:t>欧拉变换在基坐标系中的表示为：</a:t>
            </a:r>
            <a:endParaRPr lang="zh-CN" altLang="en-US" sz="2400" dirty="0" smtClean="0">
              <a:ea typeface="黑体" pitchFamily="49" charset="-122"/>
            </a:endParaRPr>
          </a:p>
        </p:txBody>
      </p:sp>
      <p:sp>
        <p:nvSpPr>
          <p:cNvPr id="22533" name="Rectangle 4"/>
          <p:cNvSpPr>
            <a:spLocks noChangeArrowheads="1"/>
          </p:cNvSpPr>
          <p:nvPr/>
        </p:nvSpPr>
        <p:spPr bwMode="auto">
          <a:xfrm>
            <a:off x="228600" y="304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endParaRPr kumimoji="0" lang="zh-CN" altLang="en-US" sz="2000" i="1" dirty="0">
              <a:latin typeface="宋体" pitchFamily="2" charset="-122"/>
            </a:endParaRPr>
          </a:p>
        </p:txBody>
      </p:sp>
      <p:graphicFrame>
        <p:nvGraphicFramePr>
          <p:cNvPr id="22534" name="Object 5"/>
          <p:cNvGraphicFramePr>
            <a:graphicFrameLocks noChangeAspect="1"/>
          </p:cNvGraphicFramePr>
          <p:nvPr>
            <p:extLst>
              <p:ext uri="{D42A27DB-BD31-4B8C-83A1-F6EECF244321}">
                <p14:modId xmlns:p14="http://schemas.microsoft.com/office/powerpoint/2010/main" val="2354847160"/>
              </p:ext>
            </p:extLst>
          </p:nvPr>
        </p:nvGraphicFramePr>
        <p:xfrm>
          <a:off x="1295636" y="3104964"/>
          <a:ext cx="6911975" cy="2946400"/>
        </p:xfrm>
        <a:graphic>
          <a:graphicData uri="http://schemas.openxmlformats.org/presentationml/2006/ole">
            <mc:AlternateContent xmlns:mc="http://schemas.openxmlformats.org/markup-compatibility/2006">
              <mc:Choice xmlns:v="urn:schemas-microsoft-com:vml" Requires="v">
                <p:oleObj spid="_x0000_s22574" name="Equation" r:id="rId3" imgW="4914720" imgH="2082600" progId="Equation.DSMT4">
                  <p:embed/>
                </p:oleObj>
              </mc:Choice>
              <mc:Fallback>
                <p:oleObj name="Equation" r:id="rId3" imgW="4914720" imgH="2082600" progId="Equation.DSMT4">
                  <p:embed/>
                  <p:pic>
                    <p:nvPicPr>
                      <p:cNvPr id="0" name="Object 5"/>
                      <p:cNvPicPr>
                        <a:picLocks noChangeAspect="1" noChangeArrowheads="1"/>
                      </p:cNvPicPr>
                      <p:nvPr/>
                    </p:nvPicPr>
                    <p:blipFill>
                      <a:blip r:embed="rId4"/>
                      <a:srcRect/>
                      <a:stretch>
                        <a:fillRect/>
                      </a:stretch>
                    </p:blipFill>
                    <p:spPr bwMode="auto">
                      <a:xfrm>
                        <a:off x="1295636" y="3104964"/>
                        <a:ext cx="6911975" cy="294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A280C62A-C4F0-46C1-ACC4-4016E3C61D78}" type="slidenum">
              <a:rPr lang="en-US" altLang="zh-CN" sz="1400" smtClean="0"/>
              <a:pPr eaLnBrk="1" hangingPunct="1">
                <a:spcBef>
                  <a:spcPct val="0"/>
                </a:spcBef>
                <a:buFontTx/>
                <a:buNone/>
              </a:pPr>
              <a:t>27</a:t>
            </a:fld>
            <a:r>
              <a:rPr lang="en-US" altLang="zh-CN" sz="1400" dirty="0" smtClean="0"/>
              <a:t>/48</a:t>
            </a:r>
          </a:p>
        </p:txBody>
      </p:sp>
      <p:sp>
        <p:nvSpPr>
          <p:cNvPr id="23555" name="Rectangle 2"/>
          <p:cNvSpPr>
            <a:spLocks noGrp="1" noChangeArrowheads="1"/>
          </p:cNvSpPr>
          <p:nvPr>
            <p:ph type="title"/>
          </p:nvPr>
        </p:nvSpPr>
        <p:spPr>
          <a:xfrm>
            <a:off x="647564" y="495300"/>
            <a:ext cx="7772400" cy="533400"/>
          </a:xfrm>
        </p:spPr>
        <p:txBody>
          <a:bodyPr/>
          <a:lstStyle/>
          <a:p>
            <a:pPr eaLnBrk="1" hangingPunct="1"/>
            <a:r>
              <a:rPr lang="zh-CN" altLang="en-US" sz="2800" dirty="0" smtClean="0">
                <a:ea typeface="黑体" pitchFamily="49" charset="-122"/>
              </a:rPr>
              <a:t>机器人运动姿态与位置的描述</a:t>
            </a:r>
          </a:p>
        </p:txBody>
      </p:sp>
      <p:sp>
        <p:nvSpPr>
          <p:cNvPr id="23556" name="Rectangle 3"/>
          <p:cNvSpPr>
            <a:spLocks noGrp="1" noChangeArrowheads="1"/>
          </p:cNvSpPr>
          <p:nvPr>
            <p:ph type="body" idx="1"/>
          </p:nvPr>
        </p:nvSpPr>
        <p:spPr>
          <a:xfrm>
            <a:off x="685800" y="1371600"/>
            <a:ext cx="7772400" cy="4724400"/>
          </a:xfrm>
        </p:spPr>
        <p:txBody>
          <a:bodyPr/>
          <a:lstStyle/>
          <a:p>
            <a:pPr lvl="1" eaLnBrk="1" hangingPunct="1">
              <a:buFont typeface="Wingdings" pitchFamily="2" charset="2"/>
              <a:buChar char="Ø"/>
            </a:pPr>
            <a:r>
              <a:rPr lang="zh-CN" altLang="en-US" sz="2400" dirty="0" smtClean="0">
                <a:solidFill>
                  <a:schemeClr val="accent2"/>
                </a:solidFill>
                <a:ea typeface="黑体" pitchFamily="49" charset="-122"/>
              </a:rPr>
              <a:t>横滚</a:t>
            </a:r>
            <a:r>
              <a:rPr lang="en-US" altLang="zh-CN" sz="2400" dirty="0" smtClean="0">
                <a:solidFill>
                  <a:schemeClr val="accent2"/>
                </a:solidFill>
                <a:ea typeface="黑体" pitchFamily="49" charset="-122"/>
              </a:rPr>
              <a:t>(roll)</a:t>
            </a:r>
            <a:r>
              <a:rPr lang="zh-CN" altLang="en-US" sz="2400" dirty="0" smtClean="0">
                <a:solidFill>
                  <a:schemeClr val="accent2"/>
                </a:solidFill>
                <a:ea typeface="黑体" pitchFamily="49" charset="-122"/>
              </a:rPr>
              <a:t>、俯仰</a:t>
            </a:r>
            <a:r>
              <a:rPr lang="en-US" altLang="zh-CN" sz="2400" dirty="0" smtClean="0">
                <a:solidFill>
                  <a:schemeClr val="accent2"/>
                </a:solidFill>
                <a:ea typeface="黑体" pitchFamily="49" charset="-122"/>
              </a:rPr>
              <a:t>(pitch)</a:t>
            </a:r>
            <a:r>
              <a:rPr lang="zh-CN" altLang="en-US" sz="2400" dirty="0" smtClean="0">
                <a:solidFill>
                  <a:schemeClr val="accent2"/>
                </a:solidFill>
                <a:ea typeface="黑体" pitchFamily="49" charset="-122"/>
              </a:rPr>
              <a:t>和偏转</a:t>
            </a:r>
            <a:r>
              <a:rPr lang="en-US" altLang="zh-CN" sz="2400" dirty="0" smtClean="0">
                <a:solidFill>
                  <a:schemeClr val="accent2"/>
                </a:solidFill>
                <a:ea typeface="黑体" pitchFamily="49" charset="-122"/>
              </a:rPr>
              <a:t>(yaw)</a:t>
            </a:r>
            <a:r>
              <a:rPr lang="zh-CN" altLang="en-US" sz="2400" dirty="0" smtClean="0">
                <a:solidFill>
                  <a:schemeClr val="accent2"/>
                </a:solidFill>
                <a:ea typeface="黑体" pitchFamily="49" charset="-122"/>
              </a:rPr>
              <a:t>角表示</a:t>
            </a:r>
            <a:r>
              <a:rPr lang="zh-CN" altLang="en-US" sz="2400" dirty="0" smtClean="0">
                <a:ea typeface="黑体" pitchFamily="49" charset="-122"/>
              </a:rPr>
              <a:t>：先绕</a:t>
            </a:r>
            <a:r>
              <a:rPr lang="en-US" altLang="zh-CN" sz="2400" i="1" dirty="0" smtClean="0">
                <a:ea typeface="黑体" pitchFamily="49" charset="-122"/>
              </a:rPr>
              <a:t>z</a:t>
            </a:r>
            <a:r>
              <a:rPr lang="zh-CN" altLang="en-US" sz="2400" dirty="0" smtClean="0">
                <a:ea typeface="黑体" pitchFamily="49" charset="-122"/>
              </a:rPr>
              <a:t>轴旋转</a:t>
            </a:r>
            <a:r>
              <a:rPr lang="zh-CN" altLang="en-US" sz="2400" i="1" dirty="0" smtClean="0">
                <a:ea typeface="黑体" pitchFamily="49" charset="-122"/>
                <a:sym typeface="Symbol" pitchFamily="18" charset="2"/>
              </a:rPr>
              <a:t></a:t>
            </a:r>
            <a:r>
              <a:rPr lang="zh-CN" altLang="en-US" sz="2400" dirty="0" smtClean="0">
                <a:ea typeface="黑体" pitchFamily="49" charset="-122"/>
                <a:sym typeface="Symbol" pitchFamily="18" charset="2"/>
              </a:rPr>
              <a:t>，再绕新的</a:t>
            </a:r>
            <a:r>
              <a:rPr lang="en-US" altLang="zh-CN" sz="2400" i="1" dirty="0" smtClean="0">
                <a:ea typeface="黑体" pitchFamily="49" charset="-122"/>
                <a:sym typeface="Symbol" pitchFamily="18" charset="2"/>
              </a:rPr>
              <a:t>y</a:t>
            </a:r>
            <a:r>
              <a:rPr lang="zh-CN" altLang="en-US" sz="2400" dirty="0" smtClean="0">
                <a:ea typeface="黑体" pitchFamily="49" charset="-122"/>
                <a:sym typeface="Symbol" pitchFamily="18" charset="2"/>
              </a:rPr>
              <a:t>轴</a:t>
            </a:r>
            <a:r>
              <a:rPr lang="en-US" altLang="zh-CN" sz="2400" dirty="0" smtClean="0">
                <a:ea typeface="黑体" pitchFamily="49" charset="-122"/>
                <a:sym typeface="Symbol" pitchFamily="18" charset="2"/>
              </a:rPr>
              <a:t>(</a:t>
            </a:r>
            <a:r>
              <a:rPr lang="en-US" altLang="zh-CN" sz="2400" i="1" dirty="0" smtClean="0">
                <a:ea typeface="黑体" pitchFamily="49" charset="-122"/>
                <a:sym typeface="Symbol" pitchFamily="18" charset="2"/>
              </a:rPr>
              <a:t>y</a:t>
            </a:r>
            <a:r>
              <a:rPr lang="en-US" altLang="zh-CN" sz="2400" dirty="0" smtClean="0">
                <a:ea typeface="黑体" pitchFamily="49" charset="-122"/>
                <a:sym typeface="Symbol" pitchFamily="18" charset="2"/>
              </a:rPr>
              <a:t>)</a:t>
            </a:r>
            <a:r>
              <a:rPr lang="zh-CN" altLang="en-US" sz="2400" dirty="0" smtClean="0">
                <a:ea typeface="黑体" pitchFamily="49" charset="-122"/>
                <a:sym typeface="Symbol" pitchFamily="18" charset="2"/>
              </a:rPr>
              <a:t>旋转，再绕新的</a:t>
            </a:r>
            <a:r>
              <a:rPr lang="en-US" altLang="zh-CN" sz="2400" i="1" dirty="0" smtClean="0">
                <a:ea typeface="黑体" pitchFamily="49" charset="-122"/>
              </a:rPr>
              <a:t>x</a:t>
            </a:r>
            <a:r>
              <a:rPr lang="zh-CN" altLang="en-US" sz="2400" dirty="0" smtClean="0">
                <a:ea typeface="黑体" pitchFamily="49" charset="-122"/>
              </a:rPr>
              <a:t>轴</a:t>
            </a:r>
            <a:r>
              <a:rPr lang="en-US" altLang="zh-CN" sz="2400" dirty="0" smtClean="0">
                <a:ea typeface="黑体" pitchFamily="49" charset="-122"/>
              </a:rPr>
              <a:t>(</a:t>
            </a:r>
            <a:r>
              <a:rPr lang="en-US" altLang="zh-CN" sz="2400" i="1" dirty="0" smtClean="0">
                <a:ea typeface="黑体" pitchFamily="49" charset="-122"/>
              </a:rPr>
              <a:t>x </a:t>
            </a:r>
            <a:r>
              <a:rPr lang="en-US" altLang="zh-CN" sz="2400" dirty="0" smtClean="0">
                <a:ea typeface="黑体" pitchFamily="49" charset="-122"/>
                <a:sym typeface="Symbol" pitchFamily="18" charset="2"/>
              </a:rPr>
              <a:t></a:t>
            </a:r>
            <a:r>
              <a:rPr lang="en-US" altLang="zh-CN" sz="2400" dirty="0" smtClean="0">
                <a:ea typeface="黑体" pitchFamily="49" charset="-122"/>
              </a:rPr>
              <a:t>)</a:t>
            </a:r>
            <a:r>
              <a:rPr lang="zh-CN" altLang="en-US" sz="2400" dirty="0" smtClean="0">
                <a:ea typeface="黑体" pitchFamily="49" charset="-122"/>
              </a:rPr>
              <a:t>旋转</a:t>
            </a:r>
            <a:r>
              <a:rPr lang="zh-CN" altLang="en-US" sz="2400" dirty="0" smtClean="0">
                <a:ea typeface="黑体" pitchFamily="49" charset="-122"/>
                <a:sym typeface="Symbol" pitchFamily="18" charset="2"/>
              </a:rPr>
              <a:t>，以此表示所有的姿态。横俯偏变换又称为</a:t>
            </a:r>
            <a:r>
              <a:rPr lang="en-US" altLang="zh-CN" sz="2400" dirty="0">
                <a:ea typeface="黑体" panose="02010609060101010101" pitchFamily="49" charset="-122"/>
              </a:rPr>
              <a:t>Z-Y-X</a:t>
            </a:r>
            <a:r>
              <a:rPr lang="zh-CN" altLang="zh-CN" sz="2400" dirty="0" smtClean="0">
                <a:ea typeface="黑体" panose="02010609060101010101" pitchFamily="49" charset="-122"/>
              </a:rPr>
              <a:t>欧拉角</a:t>
            </a:r>
            <a:r>
              <a:rPr lang="zh-CN" altLang="en-US" sz="2400" dirty="0" smtClean="0">
                <a:ea typeface="黑体" panose="02010609060101010101" pitchFamily="49" charset="-122"/>
              </a:rPr>
              <a:t>变换，</a:t>
            </a:r>
            <a:r>
              <a:rPr lang="zh-CN" altLang="en-US" sz="2400" dirty="0" smtClean="0">
                <a:ea typeface="黑体" pitchFamily="49" charset="-122"/>
                <a:sym typeface="Symbol" pitchFamily="18" charset="2"/>
              </a:rPr>
              <a:t>在基坐标系中的表示为：</a:t>
            </a:r>
            <a:endParaRPr lang="zh-CN" altLang="en-US" sz="2400" dirty="0" smtClean="0">
              <a:ea typeface="黑体" pitchFamily="49" charset="-122"/>
            </a:endParaRPr>
          </a:p>
          <a:p>
            <a:pPr eaLnBrk="1" hangingPunct="1">
              <a:buFontTx/>
              <a:buNone/>
            </a:pPr>
            <a:endParaRPr lang="zh-CN" altLang="en-US" sz="2400" dirty="0" smtClean="0">
              <a:solidFill>
                <a:schemeClr val="folHlink"/>
              </a:solidFill>
              <a:ea typeface="黑体" pitchFamily="49" charset="-122"/>
            </a:endParaRPr>
          </a:p>
          <a:p>
            <a:pPr lvl="1" eaLnBrk="1" hangingPunct="1">
              <a:buFont typeface="Wingdings" pitchFamily="2" charset="2"/>
              <a:buNone/>
            </a:pPr>
            <a:endParaRPr lang="en-US" altLang="zh-CN" sz="2400" dirty="0" smtClean="0">
              <a:ea typeface="黑体" pitchFamily="49" charset="-122"/>
            </a:endParaRPr>
          </a:p>
        </p:txBody>
      </p:sp>
      <p:sp>
        <p:nvSpPr>
          <p:cNvPr id="23557" name="Rectangle 4"/>
          <p:cNvSpPr>
            <a:spLocks noChangeArrowheads="1"/>
          </p:cNvSpPr>
          <p:nvPr/>
        </p:nvSpPr>
        <p:spPr bwMode="auto">
          <a:xfrm>
            <a:off x="228600" y="304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endParaRPr kumimoji="0" lang="zh-CN" altLang="en-US" sz="2000" i="1" dirty="0">
              <a:latin typeface="宋体" pitchFamily="2" charset="-122"/>
            </a:endParaRPr>
          </a:p>
        </p:txBody>
      </p:sp>
      <p:graphicFrame>
        <p:nvGraphicFramePr>
          <p:cNvPr id="23558" name="Object 5"/>
          <p:cNvGraphicFramePr>
            <a:graphicFrameLocks noChangeAspect="1"/>
          </p:cNvGraphicFramePr>
          <p:nvPr>
            <p:extLst>
              <p:ext uri="{D42A27DB-BD31-4B8C-83A1-F6EECF244321}">
                <p14:modId xmlns:p14="http://schemas.microsoft.com/office/powerpoint/2010/main" val="2308415388"/>
              </p:ext>
            </p:extLst>
          </p:nvPr>
        </p:nvGraphicFramePr>
        <p:xfrm>
          <a:off x="1547664" y="2996952"/>
          <a:ext cx="6732588" cy="2944812"/>
        </p:xfrm>
        <a:graphic>
          <a:graphicData uri="http://schemas.openxmlformats.org/presentationml/2006/ole">
            <mc:AlternateContent xmlns:mc="http://schemas.openxmlformats.org/markup-compatibility/2006">
              <mc:Choice xmlns:v="urn:schemas-microsoft-com:vml" Requires="v">
                <p:oleObj spid="_x0000_s23598" name="Equation" r:id="rId3" imgW="4787640" imgH="2082600" progId="Equation.DSMT4">
                  <p:embed/>
                </p:oleObj>
              </mc:Choice>
              <mc:Fallback>
                <p:oleObj name="Equation" r:id="rId3" imgW="4787640" imgH="2082600" progId="Equation.DSMT4">
                  <p:embed/>
                  <p:pic>
                    <p:nvPicPr>
                      <p:cNvPr id="0" name="Object 5"/>
                      <p:cNvPicPr>
                        <a:picLocks noChangeAspect="1" noChangeArrowheads="1"/>
                      </p:cNvPicPr>
                      <p:nvPr/>
                    </p:nvPicPr>
                    <p:blipFill>
                      <a:blip r:embed="rId4"/>
                      <a:srcRect/>
                      <a:stretch>
                        <a:fillRect/>
                      </a:stretch>
                    </p:blipFill>
                    <p:spPr bwMode="auto">
                      <a:xfrm>
                        <a:off x="1547664" y="2996952"/>
                        <a:ext cx="6732588" cy="2944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4E789C5A-C888-446D-98A9-E2BD040CF716}" type="slidenum">
              <a:rPr lang="en-US" altLang="zh-CN" sz="1400" smtClean="0"/>
              <a:pPr eaLnBrk="1" hangingPunct="1">
                <a:spcBef>
                  <a:spcPct val="0"/>
                </a:spcBef>
                <a:buFontTx/>
                <a:buNone/>
              </a:pPr>
              <a:t>28</a:t>
            </a:fld>
            <a:r>
              <a:rPr lang="en-US" altLang="zh-CN" sz="1400" dirty="0" smtClean="0"/>
              <a:t>/48</a:t>
            </a:r>
          </a:p>
        </p:txBody>
      </p:sp>
      <p:sp>
        <p:nvSpPr>
          <p:cNvPr id="24579" name="Rectangle 2"/>
          <p:cNvSpPr>
            <a:spLocks noGrp="1" noChangeArrowheads="1"/>
          </p:cNvSpPr>
          <p:nvPr>
            <p:ph type="title"/>
          </p:nvPr>
        </p:nvSpPr>
        <p:spPr>
          <a:xfrm>
            <a:off x="685800" y="762000"/>
            <a:ext cx="7772400" cy="533400"/>
          </a:xfrm>
        </p:spPr>
        <p:txBody>
          <a:bodyPr/>
          <a:lstStyle/>
          <a:p>
            <a:pPr eaLnBrk="1" hangingPunct="1"/>
            <a:r>
              <a:rPr lang="zh-CN" altLang="en-US" sz="2800" smtClean="0">
                <a:ea typeface="黑体" pitchFamily="49" charset="-122"/>
              </a:rPr>
              <a:t>机器人运动姿态与位置的描述</a:t>
            </a:r>
          </a:p>
        </p:txBody>
      </p:sp>
      <p:sp>
        <p:nvSpPr>
          <p:cNvPr id="24580" name="Rectangle 3"/>
          <p:cNvSpPr>
            <a:spLocks noGrp="1" noChangeArrowheads="1"/>
          </p:cNvSpPr>
          <p:nvPr>
            <p:ph type="body" idx="1"/>
          </p:nvPr>
        </p:nvSpPr>
        <p:spPr>
          <a:xfrm>
            <a:off x="685800" y="1371600"/>
            <a:ext cx="7772400" cy="4724400"/>
          </a:xfrm>
        </p:spPr>
        <p:txBody>
          <a:bodyPr/>
          <a:lstStyle/>
          <a:p>
            <a:pPr lvl="1" eaLnBrk="1" hangingPunct="1">
              <a:buFont typeface="Wingdings" pitchFamily="2" charset="2"/>
              <a:buChar char="Ø"/>
            </a:pPr>
            <a:r>
              <a:rPr lang="zh-CN" altLang="en-US" sz="2400" smtClean="0">
                <a:solidFill>
                  <a:schemeClr val="accent2"/>
                </a:solidFill>
                <a:ea typeface="黑体" pitchFamily="49" charset="-122"/>
              </a:rPr>
              <a:t>旋转变换矩阵与欧拉角之间的转换</a:t>
            </a:r>
            <a:endParaRPr lang="zh-CN" altLang="en-US" sz="2400" smtClean="0">
              <a:ea typeface="黑体" pitchFamily="49" charset="-122"/>
            </a:endParaRPr>
          </a:p>
          <a:p>
            <a:pPr eaLnBrk="1" hangingPunct="1">
              <a:buFontTx/>
              <a:buNone/>
            </a:pPr>
            <a:endParaRPr lang="zh-CN" altLang="en-US" sz="2400" smtClean="0">
              <a:solidFill>
                <a:schemeClr val="folHlink"/>
              </a:solidFill>
              <a:ea typeface="黑体" pitchFamily="49" charset="-122"/>
            </a:endParaRPr>
          </a:p>
          <a:p>
            <a:pPr lvl="1" eaLnBrk="1" hangingPunct="1">
              <a:buFont typeface="Wingdings" pitchFamily="2" charset="2"/>
              <a:buNone/>
            </a:pPr>
            <a:endParaRPr lang="en-US" altLang="zh-CN" sz="2400" smtClean="0">
              <a:ea typeface="黑体" pitchFamily="49" charset="-122"/>
            </a:endParaRPr>
          </a:p>
        </p:txBody>
      </p:sp>
      <p:sp>
        <p:nvSpPr>
          <p:cNvPr id="24581" name="Rectangle 4"/>
          <p:cNvSpPr>
            <a:spLocks noChangeArrowheads="1"/>
          </p:cNvSpPr>
          <p:nvPr/>
        </p:nvSpPr>
        <p:spPr bwMode="auto">
          <a:xfrm>
            <a:off x="228600" y="304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endParaRPr kumimoji="0" lang="zh-CN" altLang="en-US" sz="2000" i="1" dirty="0">
              <a:latin typeface="宋体" pitchFamily="2" charset="-122"/>
            </a:endParaRPr>
          </a:p>
        </p:txBody>
      </p:sp>
      <p:sp>
        <p:nvSpPr>
          <p:cNvPr id="24582" name="Rectangle 5"/>
          <p:cNvSpPr>
            <a:spLocks noChangeArrowheads="1"/>
          </p:cNvSpPr>
          <p:nvPr/>
        </p:nvSpPr>
        <p:spPr bwMode="auto">
          <a:xfrm>
            <a:off x="0" y="28813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graphicFrame>
        <p:nvGraphicFramePr>
          <p:cNvPr id="24583" name="Object 6"/>
          <p:cNvGraphicFramePr>
            <a:graphicFrameLocks noChangeAspect="1"/>
          </p:cNvGraphicFramePr>
          <p:nvPr>
            <p:extLst>
              <p:ext uri="{D42A27DB-BD31-4B8C-83A1-F6EECF244321}">
                <p14:modId xmlns:p14="http://schemas.microsoft.com/office/powerpoint/2010/main" val="2493258775"/>
              </p:ext>
            </p:extLst>
          </p:nvPr>
        </p:nvGraphicFramePr>
        <p:xfrm>
          <a:off x="166054" y="1931988"/>
          <a:ext cx="8834438" cy="1060450"/>
        </p:xfrm>
        <a:graphic>
          <a:graphicData uri="http://schemas.openxmlformats.org/presentationml/2006/ole">
            <mc:AlternateContent xmlns:mc="http://schemas.openxmlformats.org/markup-compatibility/2006">
              <mc:Choice xmlns:v="urn:schemas-microsoft-com:vml" Requires="v">
                <p:oleObj spid="_x0000_s24708" name="Equation" r:id="rId3" imgW="5956200" imgH="711000" progId="Equation.DSMT4">
                  <p:embed/>
                </p:oleObj>
              </mc:Choice>
              <mc:Fallback>
                <p:oleObj name="Equation" r:id="rId3" imgW="5956200" imgH="711000" progId="Equation.DSMT4">
                  <p:embed/>
                  <p:pic>
                    <p:nvPicPr>
                      <p:cNvPr id="0" name="Object 6"/>
                      <p:cNvPicPr>
                        <a:picLocks noChangeAspect="1" noChangeArrowheads="1"/>
                      </p:cNvPicPr>
                      <p:nvPr/>
                    </p:nvPicPr>
                    <p:blipFill>
                      <a:blip r:embed="rId4"/>
                      <a:srcRect/>
                      <a:stretch>
                        <a:fillRect/>
                      </a:stretch>
                    </p:blipFill>
                    <p:spPr bwMode="auto">
                      <a:xfrm>
                        <a:off x="166054" y="1931988"/>
                        <a:ext cx="8834438" cy="1060450"/>
                      </a:xfrm>
                      <a:prstGeom prst="rect">
                        <a:avLst/>
                      </a:prstGeom>
                      <a:noFill/>
                      <a:ln>
                        <a:noFill/>
                      </a:ln>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4" name="Text Box 7"/>
          <p:cNvSpPr txBox="1">
            <a:spLocks noChangeArrowheads="1"/>
          </p:cNvSpPr>
          <p:nvPr/>
        </p:nvSpPr>
        <p:spPr bwMode="auto">
          <a:xfrm>
            <a:off x="684213" y="3068638"/>
            <a:ext cx="79200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000">
                <a:ea typeface="黑体" pitchFamily="49" charset="-122"/>
              </a:rPr>
              <a:t>(1) </a:t>
            </a:r>
            <a:r>
              <a:rPr lang="zh-CN" altLang="en-US" sz="2000">
                <a:ea typeface="黑体" pitchFamily="49" charset="-122"/>
              </a:rPr>
              <a:t>若</a:t>
            </a:r>
            <a:r>
              <a:rPr lang="en-US" altLang="zh-CN" sz="2000" i="1">
                <a:ea typeface="黑体" pitchFamily="49" charset="-122"/>
              </a:rPr>
              <a:t>a</a:t>
            </a:r>
            <a:r>
              <a:rPr lang="en-US" altLang="zh-CN" sz="2000" i="1" baseline="-25000">
                <a:ea typeface="黑体" pitchFamily="49" charset="-122"/>
              </a:rPr>
              <a:t>z</a:t>
            </a:r>
            <a:r>
              <a:rPr lang="en-US" altLang="zh-CN" sz="2000">
                <a:ea typeface="黑体" pitchFamily="49" charset="-122"/>
              </a:rPr>
              <a:t>=1</a:t>
            </a:r>
            <a:r>
              <a:rPr lang="zh-CN" altLang="en-US" sz="2000">
                <a:ea typeface="黑体" pitchFamily="49" charset="-122"/>
              </a:rPr>
              <a:t>，则</a:t>
            </a:r>
            <a:r>
              <a:rPr lang="zh-CN" altLang="en-US" sz="2000" i="1">
                <a:ea typeface="黑体" pitchFamily="49" charset="-122"/>
                <a:sym typeface="Symbol" pitchFamily="18" charset="2"/>
              </a:rPr>
              <a:t></a:t>
            </a:r>
            <a:r>
              <a:rPr lang="en-US" altLang="zh-CN" sz="2000">
                <a:ea typeface="黑体" pitchFamily="49" charset="-122"/>
              </a:rPr>
              <a:t>=0</a:t>
            </a:r>
            <a:r>
              <a:rPr lang="zh-CN" altLang="en-US" sz="2000">
                <a:ea typeface="黑体" pitchFamily="49" charset="-122"/>
              </a:rPr>
              <a:t>。同时，根据旋转变换矩阵的约束条件，可知，</a:t>
            </a:r>
            <a:r>
              <a:rPr lang="en-US" altLang="zh-CN" sz="2000" i="1">
                <a:ea typeface="黑体" pitchFamily="49" charset="-122"/>
              </a:rPr>
              <a:t>n</a:t>
            </a:r>
            <a:r>
              <a:rPr lang="en-US" altLang="zh-CN" sz="2000" i="1" baseline="-25000">
                <a:ea typeface="黑体" pitchFamily="49" charset="-122"/>
              </a:rPr>
              <a:t>z</a:t>
            </a:r>
            <a:r>
              <a:rPr lang="en-US" altLang="zh-CN" sz="2000">
                <a:ea typeface="黑体" pitchFamily="49" charset="-122"/>
              </a:rPr>
              <a:t>=0</a:t>
            </a:r>
            <a:r>
              <a:rPr lang="zh-CN" altLang="en-US" sz="2000">
                <a:ea typeface="黑体" pitchFamily="49" charset="-122"/>
              </a:rPr>
              <a:t>，</a:t>
            </a:r>
            <a:r>
              <a:rPr lang="en-US" altLang="zh-CN" sz="2000" i="1">
                <a:ea typeface="黑体" pitchFamily="49" charset="-122"/>
              </a:rPr>
              <a:t>o</a:t>
            </a:r>
            <a:r>
              <a:rPr lang="en-US" altLang="zh-CN" sz="2000" i="1" baseline="-25000">
                <a:ea typeface="黑体" pitchFamily="49" charset="-122"/>
              </a:rPr>
              <a:t>z</a:t>
            </a:r>
            <a:r>
              <a:rPr lang="en-US" altLang="zh-CN" sz="2000">
                <a:ea typeface="黑体" pitchFamily="49" charset="-122"/>
              </a:rPr>
              <a:t>=0</a:t>
            </a:r>
            <a:r>
              <a:rPr lang="zh-CN" altLang="en-US" sz="2000">
                <a:ea typeface="黑体" pitchFamily="49" charset="-122"/>
              </a:rPr>
              <a:t>，</a:t>
            </a:r>
            <a:r>
              <a:rPr lang="en-US" altLang="zh-CN" sz="2000" i="1">
                <a:ea typeface="黑体" pitchFamily="49" charset="-122"/>
              </a:rPr>
              <a:t>a</a:t>
            </a:r>
            <a:r>
              <a:rPr lang="en-US" altLang="zh-CN" sz="2000" i="1" baseline="-25000">
                <a:ea typeface="黑体" pitchFamily="49" charset="-122"/>
              </a:rPr>
              <a:t>x</a:t>
            </a:r>
            <a:r>
              <a:rPr lang="en-US" altLang="zh-CN" sz="2000">
                <a:ea typeface="黑体" pitchFamily="49" charset="-122"/>
              </a:rPr>
              <a:t>=0</a:t>
            </a:r>
            <a:r>
              <a:rPr lang="zh-CN" altLang="en-US" sz="2000">
                <a:ea typeface="黑体" pitchFamily="49" charset="-122"/>
              </a:rPr>
              <a:t>，</a:t>
            </a:r>
            <a:r>
              <a:rPr lang="en-US" altLang="zh-CN" sz="2000" i="1">
                <a:ea typeface="黑体" pitchFamily="49" charset="-122"/>
              </a:rPr>
              <a:t>a</a:t>
            </a:r>
            <a:r>
              <a:rPr lang="en-US" altLang="zh-CN" sz="2000" i="1" baseline="-25000">
                <a:ea typeface="黑体" pitchFamily="49" charset="-122"/>
              </a:rPr>
              <a:t>y</a:t>
            </a:r>
            <a:r>
              <a:rPr lang="en-US" altLang="zh-CN" sz="2000">
                <a:ea typeface="黑体" pitchFamily="49" charset="-122"/>
              </a:rPr>
              <a:t>=0</a:t>
            </a:r>
            <a:r>
              <a:rPr lang="zh-CN" altLang="en-US" sz="2000">
                <a:ea typeface="黑体" pitchFamily="49" charset="-122"/>
              </a:rPr>
              <a:t>。此时，</a:t>
            </a:r>
          </a:p>
        </p:txBody>
      </p:sp>
      <p:graphicFrame>
        <p:nvGraphicFramePr>
          <p:cNvPr id="24585" name="Object 9"/>
          <p:cNvGraphicFramePr>
            <a:graphicFrameLocks noChangeAspect="1"/>
          </p:cNvGraphicFramePr>
          <p:nvPr>
            <p:extLst>
              <p:ext uri="{D42A27DB-BD31-4B8C-83A1-F6EECF244321}">
                <p14:modId xmlns:p14="http://schemas.microsoft.com/office/powerpoint/2010/main" val="2583941401"/>
              </p:ext>
            </p:extLst>
          </p:nvPr>
        </p:nvGraphicFramePr>
        <p:xfrm>
          <a:off x="1387475" y="3949700"/>
          <a:ext cx="4135438" cy="1058863"/>
        </p:xfrm>
        <a:graphic>
          <a:graphicData uri="http://schemas.openxmlformats.org/presentationml/2006/ole">
            <mc:AlternateContent xmlns:mc="http://schemas.openxmlformats.org/markup-compatibility/2006">
              <mc:Choice xmlns:v="urn:schemas-microsoft-com:vml" Requires="v">
                <p:oleObj spid="_x0000_s24709" name="Equation" r:id="rId5" imgW="2781000" imgH="711000" progId="Equation.DSMT4">
                  <p:embed/>
                </p:oleObj>
              </mc:Choice>
              <mc:Fallback>
                <p:oleObj name="Equation" r:id="rId5" imgW="2781000" imgH="711000" progId="Equation.DSMT4">
                  <p:embed/>
                  <p:pic>
                    <p:nvPicPr>
                      <p:cNvPr id="0" name="Object 9"/>
                      <p:cNvPicPr>
                        <a:picLocks noChangeAspect="1" noChangeArrowheads="1"/>
                      </p:cNvPicPr>
                      <p:nvPr/>
                    </p:nvPicPr>
                    <p:blipFill>
                      <a:blip r:embed="rId6"/>
                      <a:srcRect/>
                      <a:stretch>
                        <a:fillRect/>
                      </a:stretch>
                    </p:blipFill>
                    <p:spPr bwMode="auto">
                      <a:xfrm>
                        <a:off x="1387475" y="3949700"/>
                        <a:ext cx="4135438"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86" name="Object 11"/>
          <p:cNvGraphicFramePr>
            <a:graphicFrameLocks noChangeAspect="1"/>
          </p:cNvGraphicFramePr>
          <p:nvPr/>
        </p:nvGraphicFramePr>
        <p:xfrm>
          <a:off x="1547813" y="5157788"/>
          <a:ext cx="1928812" cy="357187"/>
        </p:xfrm>
        <a:graphic>
          <a:graphicData uri="http://schemas.openxmlformats.org/presentationml/2006/ole">
            <mc:AlternateContent xmlns:mc="http://schemas.openxmlformats.org/markup-compatibility/2006">
              <mc:Choice xmlns:v="urn:schemas-microsoft-com:vml" Requires="v">
                <p:oleObj spid="_x0000_s24710" name="Equation" r:id="rId7" imgW="1282700" imgH="241300" progId="Equation.DSMT4">
                  <p:embed/>
                </p:oleObj>
              </mc:Choice>
              <mc:Fallback>
                <p:oleObj name="Equation" r:id="rId7" imgW="1282700" imgH="241300" progId="Equation.DSMT4">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813" y="5157788"/>
                        <a:ext cx="192881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7" name="Text Box 12"/>
          <p:cNvSpPr txBox="1">
            <a:spLocks noChangeArrowheads="1"/>
          </p:cNvSpPr>
          <p:nvPr/>
        </p:nvSpPr>
        <p:spPr bwMode="auto">
          <a:xfrm>
            <a:off x="395288" y="5516563"/>
            <a:ext cx="83534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000">
                <a:ea typeface="黑体" pitchFamily="49" charset="-122"/>
              </a:rPr>
              <a:t>物理意义：由欧拉角的定义可知，在</a:t>
            </a:r>
            <a:r>
              <a:rPr lang="zh-CN" altLang="en-US" sz="2000" i="1">
                <a:ea typeface="黑体" pitchFamily="49" charset="-122"/>
                <a:sym typeface="Symbol" pitchFamily="18" charset="2"/>
              </a:rPr>
              <a:t></a:t>
            </a:r>
            <a:r>
              <a:rPr lang="en-US" altLang="zh-CN" sz="2000">
                <a:ea typeface="黑体" pitchFamily="49" charset="-122"/>
              </a:rPr>
              <a:t>=0</a:t>
            </a:r>
            <a:r>
              <a:rPr lang="zh-CN" altLang="en-US" sz="2000">
                <a:ea typeface="黑体" pitchFamily="49" charset="-122"/>
              </a:rPr>
              <a:t>时，</a:t>
            </a:r>
            <a:r>
              <a:rPr lang="en-US" altLang="zh-CN" sz="2000" i="1">
                <a:ea typeface="黑体" pitchFamily="49" charset="-122"/>
              </a:rPr>
              <a:t>z</a:t>
            </a:r>
            <a:r>
              <a:rPr lang="zh-CN" altLang="en-US" sz="2000">
                <a:ea typeface="黑体" pitchFamily="49" charset="-122"/>
              </a:rPr>
              <a:t>轴方向不变，两次分别绕</a:t>
            </a:r>
            <a:r>
              <a:rPr lang="en-US" altLang="zh-CN" sz="2000" i="1">
                <a:ea typeface="黑体" pitchFamily="49" charset="-122"/>
              </a:rPr>
              <a:t>z</a:t>
            </a:r>
            <a:r>
              <a:rPr lang="zh-CN" altLang="en-US" sz="2000">
                <a:ea typeface="黑体" pitchFamily="49" charset="-122"/>
              </a:rPr>
              <a:t>轴旋转角度</a:t>
            </a:r>
            <a:r>
              <a:rPr lang="zh-CN" altLang="en-US" sz="2000" i="1">
                <a:ea typeface="黑体" pitchFamily="49" charset="-122"/>
                <a:sym typeface="Symbol" pitchFamily="18" charset="2"/>
              </a:rPr>
              <a:t></a:t>
            </a:r>
            <a:r>
              <a:rPr lang="zh-CN" altLang="en-US" sz="2000">
                <a:ea typeface="黑体" pitchFamily="49" charset="-122"/>
              </a:rPr>
              <a:t>和</a:t>
            </a:r>
            <a:r>
              <a:rPr lang="zh-CN" altLang="en-US" sz="2000" i="1">
                <a:ea typeface="黑体" pitchFamily="49" charset="-122"/>
                <a:sym typeface="Symbol" pitchFamily="18" charset="2"/>
              </a:rPr>
              <a:t></a:t>
            </a:r>
            <a:r>
              <a:rPr lang="zh-CN" altLang="en-US" sz="2000">
                <a:ea typeface="黑体" pitchFamily="49" charset="-122"/>
              </a:rPr>
              <a:t>等价于一次绕</a:t>
            </a:r>
            <a:r>
              <a:rPr lang="en-US" altLang="zh-CN" sz="2000" i="1">
                <a:ea typeface="黑体" pitchFamily="49" charset="-122"/>
              </a:rPr>
              <a:t>z</a:t>
            </a:r>
            <a:r>
              <a:rPr lang="zh-CN" altLang="en-US" sz="2000">
                <a:ea typeface="黑体" pitchFamily="49" charset="-122"/>
              </a:rPr>
              <a:t>轴的旋转角度</a:t>
            </a:r>
            <a:r>
              <a:rPr lang="zh-CN" altLang="en-US" sz="2000" i="1">
                <a:ea typeface="黑体" pitchFamily="49" charset="-122"/>
                <a:sym typeface="Symbol" pitchFamily="18" charset="2"/>
              </a:rPr>
              <a:t></a:t>
            </a:r>
            <a:r>
              <a:rPr lang="en-US" altLang="zh-CN" sz="2000">
                <a:ea typeface="黑体" pitchFamily="49" charset="-122"/>
              </a:rPr>
              <a:t>+</a:t>
            </a:r>
            <a:r>
              <a:rPr lang="en-US" altLang="zh-CN" sz="2000" i="1">
                <a:ea typeface="黑体" pitchFamily="49" charset="-122"/>
                <a:sym typeface="Symbol" pitchFamily="18" charset="2"/>
              </a:rPr>
              <a:t></a:t>
            </a:r>
            <a:r>
              <a:rPr lang="zh-CN" altLang="en-US" sz="2000">
                <a:ea typeface="黑体" pitchFamily="49" charset="-122"/>
              </a:rPr>
              <a:t>。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447B1390-EF6D-4AF5-9249-5087EFECC1A3}" type="slidenum">
              <a:rPr lang="en-US" altLang="zh-CN" sz="1400" smtClean="0"/>
              <a:pPr eaLnBrk="1" hangingPunct="1">
                <a:spcBef>
                  <a:spcPct val="0"/>
                </a:spcBef>
                <a:buFontTx/>
                <a:buNone/>
              </a:pPr>
              <a:t>29</a:t>
            </a:fld>
            <a:r>
              <a:rPr lang="en-US" altLang="zh-CN" sz="1400" dirty="0" smtClean="0"/>
              <a:t>/48</a:t>
            </a:r>
          </a:p>
        </p:txBody>
      </p:sp>
      <p:sp>
        <p:nvSpPr>
          <p:cNvPr id="25603" name="Rectangle 2"/>
          <p:cNvSpPr>
            <a:spLocks noGrp="1" noChangeArrowheads="1"/>
          </p:cNvSpPr>
          <p:nvPr>
            <p:ph type="title"/>
          </p:nvPr>
        </p:nvSpPr>
        <p:spPr>
          <a:xfrm>
            <a:off x="685800" y="762000"/>
            <a:ext cx="7772400" cy="533400"/>
          </a:xfrm>
        </p:spPr>
        <p:txBody>
          <a:bodyPr/>
          <a:lstStyle/>
          <a:p>
            <a:pPr eaLnBrk="1" hangingPunct="1"/>
            <a:r>
              <a:rPr lang="zh-CN" altLang="en-US" sz="2800" smtClean="0">
                <a:ea typeface="黑体" pitchFamily="49" charset="-122"/>
              </a:rPr>
              <a:t>机器人运动姿态与位置的描述</a:t>
            </a:r>
          </a:p>
        </p:txBody>
      </p:sp>
      <p:sp>
        <p:nvSpPr>
          <p:cNvPr id="25604" name="Rectangle 3"/>
          <p:cNvSpPr>
            <a:spLocks noGrp="1" noChangeArrowheads="1"/>
          </p:cNvSpPr>
          <p:nvPr>
            <p:ph type="body" idx="1"/>
          </p:nvPr>
        </p:nvSpPr>
        <p:spPr>
          <a:xfrm>
            <a:off x="685800" y="1371600"/>
            <a:ext cx="7772400" cy="4724400"/>
          </a:xfrm>
        </p:spPr>
        <p:txBody>
          <a:bodyPr/>
          <a:lstStyle/>
          <a:p>
            <a:pPr lvl="1" eaLnBrk="1" hangingPunct="1">
              <a:buFont typeface="Wingdings" pitchFamily="2" charset="2"/>
              <a:buChar char="Ø"/>
            </a:pPr>
            <a:r>
              <a:rPr lang="zh-CN" altLang="en-US" sz="2400" smtClean="0">
                <a:solidFill>
                  <a:schemeClr val="accent2"/>
                </a:solidFill>
                <a:ea typeface="黑体" pitchFamily="49" charset="-122"/>
              </a:rPr>
              <a:t>旋转变换矩阵与欧拉角之间的转换</a:t>
            </a:r>
            <a:endParaRPr lang="zh-CN" altLang="en-US" sz="2400" smtClean="0">
              <a:ea typeface="黑体" pitchFamily="49" charset="-122"/>
            </a:endParaRPr>
          </a:p>
          <a:p>
            <a:pPr eaLnBrk="1" hangingPunct="1">
              <a:buFontTx/>
              <a:buNone/>
            </a:pPr>
            <a:endParaRPr lang="zh-CN" altLang="en-US" sz="2400" smtClean="0">
              <a:solidFill>
                <a:schemeClr val="folHlink"/>
              </a:solidFill>
              <a:ea typeface="黑体" pitchFamily="49" charset="-122"/>
            </a:endParaRPr>
          </a:p>
          <a:p>
            <a:pPr lvl="1" eaLnBrk="1" hangingPunct="1">
              <a:buFont typeface="Wingdings" pitchFamily="2" charset="2"/>
              <a:buNone/>
            </a:pPr>
            <a:endParaRPr lang="en-US" altLang="zh-CN" sz="2400" smtClean="0">
              <a:ea typeface="黑体" pitchFamily="49" charset="-122"/>
            </a:endParaRPr>
          </a:p>
        </p:txBody>
      </p:sp>
      <p:sp>
        <p:nvSpPr>
          <p:cNvPr id="25605" name="Rectangle 4"/>
          <p:cNvSpPr>
            <a:spLocks noChangeArrowheads="1"/>
          </p:cNvSpPr>
          <p:nvPr/>
        </p:nvSpPr>
        <p:spPr bwMode="auto">
          <a:xfrm>
            <a:off x="228600" y="304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endParaRPr kumimoji="0" lang="zh-CN" altLang="en-US" sz="2000" i="1" dirty="0">
              <a:latin typeface="宋体" pitchFamily="2" charset="-122"/>
            </a:endParaRPr>
          </a:p>
        </p:txBody>
      </p:sp>
      <p:sp>
        <p:nvSpPr>
          <p:cNvPr id="25606" name="Text Box 6"/>
          <p:cNvSpPr txBox="1">
            <a:spLocks noChangeArrowheads="1"/>
          </p:cNvSpPr>
          <p:nvPr/>
        </p:nvSpPr>
        <p:spPr bwMode="auto">
          <a:xfrm>
            <a:off x="684213" y="1916113"/>
            <a:ext cx="7920037"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000">
                <a:ea typeface="黑体" pitchFamily="49" charset="-122"/>
              </a:rPr>
              <a:t>(2) </a:t>
            </a:r>
            <a:r>
              <a:rPr lang="zh-CN" altLang="en-US" sz="2000">
                <a:ea typeface="黑体" pitchFamily="49" charset="-122"/>
              </a:rPr>
              <a:t>若</a:t>
            </a:r>
            <a:r>
              <a:rPr lang="en-US" altLang="zh-CN" sz="2000" i="1">
                <a:ea typeface="黑体" pitchFamily="49" charset="-122"/>
              </a:rPr>
              <a:t>a</a:t>
            </a:r>
            <a:r>
              <a:rPr lang="en-US" altLang="zh-CN" sz="2000" i="1" baseline="-25000">
                <a:ea typeface="黑体" pitchFamily="49" charset="-122"/>
              </a:rPr>
              <a:t>z</a:t>
            </a:r>
            <a:r>
              <a:rPr lang="en-US" altLang="zh-CN" sz="2000">
                <a:ea typeface="黑体" pitchFamily="49" charset="-122"/>
              </a:rPr>
              <a:t>=-1</a:t>
            </a:r>
            <a:r>
              <a:rPr lang="zh-CN" altLang="en-US" sz="2000">
                <a:ea typeface="黑体" pitchFamily="49" charset="-122"/>
              </a:rPr>
              <a:t>，则</a:t>
            </a:r>
            <a:r>
              <a:rPr lang="zh-CN" altLang="en-US" sz="2000" i="1">
                <a:ea typeface="黑体" pitchFamily="49" charset="-122"/>
                <a:sym typeface="Symbol" pitchFamily="18" charset="2"/>
              </a:rPr>
              <a:t></a:t>
            </a:r>
            <a:r>
              <a:rPr lang="en-US" altLang="zh-CN" sz="2000">
                <a:ea typeface="黑体" pitchFamily="49" charset="-122"/>
              </a:rPr>
              <a:t>=</a:t>
            </a:r>
            <a:r>
              <a:rPr lang="en-US" altLang="zh-CN" sz="2400">
                <a:ea typeface="黑体" pitchFamily="49" charset="-122"/>
                <a:sym typeface="Symbol" pitchFamily="18" charset="2"/>
              </a:rPr>
              <a:t></a:t>
            </a:r>
            <a:r>
              <a:rPr lang="en-US" altLang="zh-CN" sz="2400">
                <a:ea typeface="黑体" pitchFamily="49" charset="-122"/>
              </a:rPr>
              <a:t> </a:t>
            </a:r>
            <a:r>
              <a:rPr lang="zh-CN" altLang="en-US" sz="2000">
                <a:ea typeface="黑体" pitchFamily="49" charset="-122"/>
              </a:rPr>
              <a:t>。同时，根据旋转变换矩阵的约束条件，可知，</a:t>
            </a:r>
            <a:r>
              <a:rPr lang="en-US" altLang="zh-CN" sz="2000" i="1">
                <a:ea typeface="黑体" pitchFamily="49" charset="-122"/>
              </a:rPr>
              <a:t>n</a:t>
            </a:r>
            <a:r>
              <a:rPr lang="en-US" altLang="zh-CN" sz="2000" i="1" baseline="-25000">
                <a:ea typeface="黑体" pitchFamily="49" charset="-122"/>
              </a:rPr>
              <a:t>z</a:t>
            </a:r>
            <a:r>
              <a:rPr lang="en-US" altLang="zh-CN" sz="2000">
                <a:ea typeface="黑体" pitchFamily="49" charset="-122"/>
              </a:rPr>
              <a:t>=0</a:t>
            </a:r>
            <a:r>
              <a:rPr lang="zh-CN" altLang="en-US" sz="2000">
                <a:ea typeface="黑体" pitchFamily="49" charset="-122"/>
              </a:rPr>
              <a:t>，</a:t>
            </a:r>
            <a:r>
              <a:rPr lang="en-US" altLang="zh-CN" sz="2000" i="1">
                <a:ea typeface="黑体" pitchFamily="49" charset="-122"/>
              </a:rPr>
              <a:t>o</a:t>
            </a:r>
            <a:r>
              <a:rPr lang="en-US" altLang="zh-CN" sz="2000" i="1" baseline="-25000">
                <a:ea typeface="黑体" pitchFamily="49" charset="-122"/>
              </a:rPr>
              <a:t>z</a:t>
            </a:r>
            <a:r>
              <a:rPr lang="en-US" altLang="zh-CN" sz="2000">
                <a:ea typeface="黑体" pitchFamily="49" charset="-122"/>
              </a:rPr>
              <a:t>=0</a:t>
            </a:r>
            <a:r>
              <a:rPr lang="zh-CN" altLang="en-US" sz="2000">
                <a:ea typeface="黑体" pitchFamily="49" charset="-122"/>
              </a:rPr>
              <a:t>，</a:t>
            </a:r>
            <a:r>
              <a:rPr lang="en-US" altLang="zh-CN" sz="2000" i="1">
                <a:ea typeface="黑体" pitchFamily="49" charset="-122"/>
              </a:rPr>
              <a:t>a</a:t>
            </a:r>
            <a:r>
              <a:rPr lang="en-US" altLang="zh-CN" sz="2000" i="1" baseline="-25000">
                <a:ea typeface="黑体" pitchFamily="49" charset="-122"/>
              </a:rPr>
              <a:t>x</a:t>
            </a:r>
            <a:r>
              <a:rPr lang="en-US" altLang="zh-CN" sz="2000">
                <a:ea typeface="黑体" pitchFamily="49" charset="-122"/>
              </a:rPr>
              <a:t>=0</a:t>
            </a:r>
            <a:r>
              <a:rPr lang="zh-CN" altLang="en-US" sz="2000">
                <a:ea typeface="黑体" pitchFamily="49" charset="-122"/>
              </a:rPr>
              <a:t>，</a:t>
            </a:r>
            <a:r>
              <a:rPr lang="en-US" altLang="zh-CN" sz="2000" i="1">
                <a:ea typeface="黑体" pitchFamily="49" charset="-122"/>
              </a:rPr>
              <a:t>a</a:t>
            </a:r>
            <a:r>
              <a:rPr lang="en-US" altLang="zh-CN" sz="2000" i="1" baseline="-25000">
                <a:ea typeface="黑体" pitchFamily="49" charset="-122"/>
              </a:rPr>
              <a:t>y</a:t>
            </a:r>
            <a:r>
              <a:rPr lang="en-US" altLang="zh-CN" sz="2000">
                <a:ea typeface="黑体" pitchFamily="49" charset="-122"/>
              </a:rPr>
              <a:t>=0</a:t>
            </a:r>
            <a:r>
              <a:rPr lang="zh-CN" altLang="en-US" sz="2000">
                <a:ea typeface="黑体" pitchFamily="49" charset="-122"/>
              </a:rPr>
              <a:t>。此时，与</a:t>
            </a:r>
            <a:r>
              <a:rPr lang="en-US" altLang="zh-CN" sz="2000">
                <a:ea typeface="黑体" pitchFamily="49" charset="-122"/>
              </a:rPr>
              <a:t>(1)</a:t>
            </a:r>
            <a:r>
              <a:rPr lang="zh-CN" altLang="en-US" sz="2000">
                <a:ea typeface="黑体" pitchFamily="49" charset="-122"/>
              </a:rPr>
              <a:t>类似。</a:t>
            </a:r>
          </a:p>
          <a:p>
            <a:pPr eaLnBrk="1" hangingPunct="1">
              <a:spcBef>
                <a:spcPct val="50000"/>
              </a:spcBef>
              <a:buFontTx/>
              <a:buNone/>
            </a:pPr>
            <a:r>
              <a:rPr lang="en-US" altLang="zh-CN" sz="2000">
                <a:ea typeface="黑体" pitchFamily="49" charset="-122"/>
              </a:rPr>
              <a:t>(3)</a:t>
            </a:r>
            <a:r>
              <a:rPr lang="zh-CN" altLang="en-US" sz="2000">
                <a:ea typeface="黑体" pitchFamily="49" charset="-122"/>
              </a:rPr>
              <a:t>若</a:t>
            </a:r>
            <a:r>
              <a:rPr lang="en-US" altLang="zh-CN" sz="2000" i="1">
                <a:ea typeface="黑体" pitchFamily="49" charset="-122"/>
              </a:rPr>
              <a:t>a</a:t>
            </a:r>
            <a:r>
              <a:rPr lang="en-US" altLang="zh-CN" sz="2000" i="1" baseline="-25000">
                <a:ea typeface="黑体" pitchFamily="49" charset="-122"/>
              </a:rPr>
              <a:t>z</a:t>
            </a:r>
            <a:r>
              <a:rPr lang="en-US" altLang="zh-CN" sz="2000">
                <a:ea typeface="黑体" pitchFamily="49" charset="-122"/>
                <a:sym typeface="Symbol" pitchFamily="18" charset="2"/>
              </a:rPr>
              <a:t></a:t>
            </a:r>
            <a:r>
              <a:rPr lang="en-US" altLang="zh-CN" sz="2000">
                <a:ea typeface="黑体" pitchFamily="49" charset="-122"/>
              </a:rPr>
              <a:t>1</a:t>
            </a:r>
            <a:r>
              <a:rPr lang="zh-CN" altLang="en-US" sz="2000">
                <a:ea typeface="黑体" pitchFamily="49" charset="-122"/>
              </a:rPr>
              <a:t>，则</a:t>
            </a:r>
            <a:r>
              <a:rPr lang="en-US" altLang="zh-CN" sz="2000" i="1">
                <a:ea typeface="黑体" pitchFamily="49" charset="-122"/>
              </a:rPr>
              <a:t>s</a:t>
            </a:r>
            <a:r>
              <a:rPr lang="en-US" altLang="zh-CN" sz="2000" i="1">
                <a:ea typeface="黑体" pitchFamily="49" charset="-122"/>
                <a:sym typeface="Symbol" pitchFamily="18" charset="2"/>
              </a:rPr>
              <a:t></a:t>
            </a:r>
            <a:r>
              <a:rPr lang="en-US" altLang="zh-CN" sz="2000">
                <a:ea typeface="黑体" pitchFamily="49" charset="-122"/>
                <a:sym typeface="Symbol" pitchFamily="18" charset="2"/>
              </a:rPr>
              <a:t></a:t>
            </a:r>
            <a:r>
              <a:rPr lang="en-US" altLang="zh-CN" sz="2000">
                <a:ea typeface="黑体" pitchFamily="49" charset="-122"/>
              </a:rPr>
              <a:t>0</a:t>
            </a:r>
            <a:r>
              <a:rPr lang="zh-CN" altLang="en-US" sz="2000">
                <a:ea typeface="黑体" pitchFamily="49" charset="-122"/>
              </a:rPr>
              <a:t>。由等式两边第三行第一列、第二列对应元素相等，得到</a:t>
            </a:r>
            <a:r>
              <a:rPr lang="zh-CN" altLang="en-US" sz="2000" i="1">
                <a:ea typeface="黑体" pitchFamily="49" charset="-122"/>
                <a:sym typeface="Symbol" pitchFamily="18" charset="2"/>
              </a:rPr>
              <a:t></a:t>
            </a:r>
            <a:r>
              <a:rPr lang="zh-CN" altLang="en-US" sz="2000">
                <a:ea typeface="黑体" pitchFamily="49" charset="-122"/>
              </a:rPr>
              <a:t>的解。由等式两边第一行、第二行第三列对应元素相等，得到</a:t>
            </a:r>
            <a:r>
              <a:rPr lang="zh-CN" altLang="en-US" sz="2000" i="1">
                <a:ea typeface="黑体" pitchFamily="49" charset="-122"/>
                <a:sym typeface="Symbol" pitchFamily="18" charset="2"/>
              </a:rPr>
              <a:t></a:t>
            </a:r>
            <a:r>
              <a:rPr lang="zh-CN" altLang="en-US" sz="2000">
                <a:ea typeface="黑体" pitchFamily="49" charset="-122"/>
              </a:rPr>
              <a:t>的解。若</a:t>
            </a:r>
            <a:r>
              <a:rPr lang="en-US" altLang="zh-CN" sz="2000" i="1">
                <a:ea typeface="黑体" pitchFamily="49" charset="-122"/>
              </a:rPr>
              <a:t>s</a:t>
            </a:r>
            <a:r>
              <a:rPr lang="en-US" altLang="zh-CN" sz="2000" i="1">
                <a:ea typeface="黑体" pitchFamily="49" charset="-122"/>
                <a:sym typeface="Symbol" pitchFamily="18" charset="2"/>
              </a:rPr>
              <a:t></a:t>
            </a:r>
            <a:r>
              <a:rPr lang="en-US" altLang="zh-CN" sz="2000">
                <a:ea typeface="黑体" pitchFamily="49" charset="-122"/>
              </a:rPr>
              <a:t>&gt;0</a:t>
            </a:r>
            <a:r>
              <a:rPr lang="zh-CN" altLang="en-US" sz="2000">
                <a:ea typeface="黑体" pitchFamily="49" charset="-122"/>
              </a:rPr>
              <a:t>，</a:t>
            </a:r>
            <a:r>
              <a:rPr lang="zh-CN" altLang="en-US" sz="2000" i="1">
                <a:ea typeface="黑体" pitchFamily="49" charset="-122"/>
                <a:sym typeface="Symbol" pitchFamily="18" charset="2"/>
              </a:rPr>
              <a:t></a:t>
            </a:r>
            <a:r>
              <a:rPr lang="zh-CN" altLang="en-US" sz="2000">
                <a:ea typeface="黑体" pitchFamily="49" charset="-122"/>
              </a:rPr>
              <a:t>和</a:t>
            </a:r>
            <a:r>
              <a:rPr lang="zh-CN" altLang="en-US" sz="2000" i="1">
                <a:ea typeface="黑体" pitchFamily="49" charset="-122"/>
                <a:sym typeface="Symbol" pitchFamily="18" charset="2"/>
              </a:rPr>
              <a:t></a:t>
            </a:r>
            <a:r>
              <a:rPr lang="zh-CN" altLang="en-US" sz="2000">
                <a:ea typeface="黑体" pitchFamily="49" charset="-122"/>
              </a:rPr>
              <a:t>的解为</a:t>
            </a:r>
            <a:r>
              <a:rPr lang="en-US" altLang="zh-CN" sz="2000">
                <a:ea typeface="黑体" pitchFamily="49" charset="-122"/>
              </a:rPr>
              <a:t>:</a:t>
            </a:r>
          </a:p>
          <a:p>
            <a:pPr eaLnBrk="1" hangingPunct="1">
              <a:spcBef>
                <a:spcPct val="50000"/>
              </a:spcBef>
              <a:buFontTx/>
              <a:buNone/>
            </a:pPr>
            <a:endParaRPr lang="en-US" altLang="zh-CN" sz="2000">
              <a:ea typeface="黑体" pitchFamily="49" charset="-122"/>
            </a:endParaRPr>
          </a:p>
          <a:p>
            <a:pPr eaLnBrk="1" hangingPunct="1">
              <a:spcBef>
                <a:spcPct val="50000"/>
              </a:spcBef>
              <a:buFontTx/>
              <a:buNone/>
            </a:pPr>
            <a:r>
              <a:rPr lang="en-US" altLang="zh-CN" sz="2000">
                <a:ea typeface="黑体" pitchFamily="49" charset="-122"/>
              </a:rPr>
              <a:t>                      </a:t>
            </a:r>
            <a:r>
              <a:rPr lang="zh-CN" altLang="en-US" sz="2000">
                <a:ea typeface="黑体" pitchFamily="49" charset="-122"/>
              </a:rPr>
              <a:t>若</a:t>
            </a:r>
            <a:r>
              <a:rPr lang="en-US" altLang="zh-CN" sz="2000" i="1">
                <a:ea typeface="黑体" pitchFamily="49" charset="-122"/>
              </a:rPr>
              <a:t>s</a:t>
            </a:r>
            <a:r>
              <a:rPr lang="en-US" altLang="zh-CN" sz="2000" i="1">
                <a:ea typeface="黑体" pitchFamily="49" charset="-122"/>
                <a:sym typeface="Symbol" pitchFamily="18" charset="2"/>
              </a:rPr>
              <a:t></a:t>
            </a:r>
            <a:r>
              <a:rPr lang="en-US" altLang="zh-CN" sz="2000">
                <a:ea typeface="黑体" pitchFamily="49" charset="-122"/>
              </a:rPr>
              <a:t>&lt;0</a:t>
            </a:r>
            <a:r>
              <a:rPr lang="zh-CN" altLang="en-US" sz="2000">
                <a:ea typeface="黑体" pitchFamily="49" charset="-122"/>
              </a:rPr>
              <a:t>，</a:t>
            </a:r>
            <a:r>
              <a:rPr lang="zh-CN" altLang="en-US" sz="2000" i="1">
                <a:ea typeface="黑体" pitchFamily="49" charset="-122"/>
                <a:sym typeface="Symbol" pitchFamily="18" charset="2"/>
              </a:rPr>
              <a:t></a:t>
            </a:r>
            <a:r>
              <a:rPr lang="zh-CN" altLang="en-US" sz="2000">
                <a:ea typeface="黑体" pitchFamily="49" charset="-122"/>
              </a:rPr>
              <a:t>和</a:t>
            </a:r>
            <a:r>
              <a:rPr lang="zh-CN" altLang="en-US" sz="2000" i="1">
                <a:ea typeface="黑体" pitchFamily="49" charset="-122"/>
                <a:sym typeface="Symbol" pitchFamily="18" charset="2"/>
              </a:rPr>
              <a:t></a:t>
            </a:r>
            <a:r>
              <a:rPr lang="zh-CN" altLang="en-US" sz="2000">
                <a:ea typeface="黑体" pitchFamily="49" charset="-122"/>
              </a:rPr>
              <a:t>的解为</a:t>
            </a:r>
            <a:r>
              <a:rPr lang="en-US" altLang="zh-CN" sz="2000">
                <a:ea typeface="黑体" pitchFamily="49" charset="-122"/>
              </a:rPr>
              <a:t>:</a:t>
            </a:r>
          </a:p>
        </p:txBody>
      </p:sp>
      <p:sp>
        <p:nvSpPr>
          <p:cNvPr id="25607" name="Text Box 9"/>
          <p:cNvSpPr txBox="1">
            <a:spLocks noChangeArrowheads="1"/>
          </p:cNvSpPr>
          <p:nvPr/>
        </p:nvSpPr>
        <p:spPr bwMode="auto">
          <a:xfrm>
            <a:off x="250825" y="5445125"/>
            <a:ext cx="84978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000">
                <a:ea typeface="黑体" pitchFamily="49" charset="-122"/>
              </a:rPr>
              <a:t>将</a:t>
            </a:r>
            <a:r>
              <a:rPr lang="zh-CN" altLang="en-US" sz="2000" i="1">
                <a:ea typeface="黑体" pitchFamily="49" charset="-122"/>
                <a:sym typeface="Symbol" pitchFamily="18" charset="2"/>
              </a:rPr>
              <a:t></a:t>
            </a:r>
            <a:r>
              <a:rPr lang="zh-CN" altLang="en-US" sz="2000">
                <a:ea typeface="黑体" pitchFamily="49" charset="-122"/>
              </a:rPr>
              <a:t>、</a:t>
            </a:r>
            <a:r>
              <a:rPr lang="zh-CN" altLang="en-US" sz="2000" i="1">
                <a:ea typeface="黑体" pitchFamily="49" charset="-122"/>
                <a:sym typeface="Symbol" pitchFamily="18" charset="2"/>
              </a:rPr>
              <a:t></a:t>
            </a:r>
            <a:r>
              <a:rPr lang="zh-CN" altLang="en-US" sz="2000">
                <a:ea typeface="黑体" pitchFamily="49" charset="-122"/>
              </a:rPr>
              <a:t>和</a:t>
            </a:r>
            <a:r>
              <a:rPr lang="zh-CN" altLang="en-US" sz="2000" i="1">
                <a:ea typeface="黑体" pitchFamily="49" charset="-122"/>
                <a:sym typeface="Symbol" pitchFamily="18" charset="2"/>
              </a:rPr>
              <a:t></a:t>
            </a:r>
            <a:r>
              <a:rPr lang="zh-CN" altLang="en-US" sz="2000">
                <a:ea typeface="黑体" pitchFamily="49" charset="-122"/>
              </a:rPr>
              <a:t>的两组解分别代入等式，由等式两边第一行的第一列和第二列、第二行的第一列和第二列的四个对应元素相等，判定出</a:t>
            </a:r>
            <a:r>
              <a:rPr lang="zh-CN" altLang="en-US" sz="2000" i="1">
                <a:ea typeface="黑体" pitchFamily="49" charset="-122"/>
                <a:sym typeface="Symbol" pitchFamily="18" charset="2"/>
              </a:rPr>
              <a:t></a:t>
            </a:r>
            <a:r>
              <a:rPr lang="zh-CN" altLang="en-US" sz="2000">
                <a:ea typeface="黑体" pitchFamily="49" charset="-122"/>
              </a:rPr>
              <a:t>、</a:t>
            </a:r>
            <a:r>
              <a:rPr lang="zh-CN" altLang="en-US" sz="2000" i="1">
                <a:ea typeface="黑体" pitchFamily="49" charset="-122"/>
                <a:sym typeface="Symbol" pitchFamily="18" charset="2"/>
              </a:rPr>
              <a:t></a:t>
            </a:r>
            <a:r>
              <a:rPr lang="zh-CN" altLang="en-US" sz="2000">
                <a:ea typeface="黑体" pitchFamily="49" charset="-122"/>
              </a:rPr>
              <a:t>和</a:t>
            </a:r>
            <a:r>
              <a:rPr lang="zh-CN" altLang="en-US" sz="2000" i="1">
                <a:ea typeface="黑体" pitchFamily="49" charset="-122"/>
                <a:sym typeface="Symbol" pitchFamily="18" charset="2"/>
              </a:rPr>
              <a:t></a:t>
            </a:r>
            <a:r>
              <a:rPr lang="zh-CN" altLang="en-US" sz="2000">
                <a:ea typeface="黑体" pitchFamily="49" charset="-122"/>
              </a:rPr>
              <a:t>的正确解。 </a:t>
            </a:r>
          </a:p>
        </p:txBody>
      </p:sp>
      <p:graphicFrame>
        <p:nvGraphicFramePr>
          <p:cNvPr id="25608" name="Object 11"/>
          <p:cNvGraphicFramePr>
            <a:graphicFrameLocks noChangeAspect="1"/>
          </p:cNvGraphicFramePr>
          <p:nvPr/>
        </p:nvGraphicFramePr>
        <p:xfrm>
          <a:off x="4716463" y="3429000"/>
          <a:ext cx="1789112" cy="687388"/>
        </p:xfrm>
        <a:graphic>
          <a:graphicData uri="http://schemas.openxmlformats.org/presentationml/2006/ole">
            <mc:AlternateContent xmlns:mc="http://schemas.openxmlformats.org/markup-compatibility/2006">
              <mc:Choice xmlns:v="urn:schemas-microsoft-com:vml" Requires="v">
                <p:oleObj spid="_x0000_s25731" name="公式" r:id="rId3" imgW="1193800" imgH="457200" progId="Equation.3">
                  <p:embed/>
                </p:oleObj>
              </mc:Choice>
              <mc:Fallback>
                <p:oleObj name="公式" r:id="rId3" imgW="1193800" imgH="45720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463" y="3429000"/>
                        <a:ext cx="1789112"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9" name="Object 13"/>
          <p:cNvGraphicFramePr>
            <a:graphicFrameLocks noChangeAspect="1"/>
          </p:cNvGraphicFramePr>
          <p:nvPr/>
        </p:nvGraphicFramePr>
        <p:xfrm>
          <a:off x="4716463" y="4149725"/>
          <a:ext cx="1946275" cy="687388"/>
        </p:xfrm>
        <a:graphic>
          <a:graphicData uri="http://schemas.openxmlformats.org/presentationml/2006/ole">
            <mc:AlternateContent xmlns:mc="http://schemas.openxmlformats.org/markup-compatibility/2006">
              <mc:Choice xmlns:v="urn:schemas-microsoft-com:vml" Requires="v">
                <p:oleObj spid="_x0000_s25732" name="公式" r:id="rId5" imgW="1295400" imgH="457200" progId="Equation.3">
                  <p:embed/>
                </p:oleObj>
              </mc:Choice>
              <mc:Fallback>
                <p:oleObj name="公式" r:id="rId5" imgW="1295400" imgH="457200"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463" y="4149725"/>
                        <a:ext cx="1946275"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10" name="Object 15"/>
          <p:cNvGraphicFramePr>
            <a:graphicFrameLocks noChangeAspect="1"/>
          </p:cNvGraphicFramePr>
          <p:nvPr>
            <p:extLst>
              <p:ext uri="{D42A27DB-BD31-4B8C-83A1-F6EECF244321}">
                <p14:modId xmlns:p14="http://schemas.microsoft.com/office/powerpoint/2010/main" val="236026457"/>
              </p:ext>
            </p:extLst>
          </p:nvPr>
        </p:nvGraphicFramePr>
        <p:xfrm>
          <a:off x="3532188" y="4941888"/>
          <a:ext cx="2982912" cy="357187"/>
        </p:xfrm>
        <a:graphic>
          <a:graphicData uri="http://schemas.openxmlformats.org/presentationml/2006/ole">
            <mc:AlternateContent xmlns:mc="http://schemas.openxmlformats.org/markup-compatibility/2006">
              <mc:Choice xmlns:v="urn:schemas-microsoft-com:vml" Requires="v">
                <p:oleObj spid="_x0000_s25733" name="Equation" r:id="rId7" imgW="1981080" imgH="241200" progId="Equation.DSMT4">
                  <p:embed/>
                </p:oleObj>
              </mc:Choice>
              <mc:Fallback>
                <p:oleObj name="Equation" r:id="rId7" imgW="1981080" imgH="241200" progId="Equation.DSMT4">
                  <p:embed/>
                  <p:pic>
                    <p:nvPicPr>
                      <p:cNvPr id="0" name="Object 15"/>
                      <p:cNvPicPr>
                        <a:picLocks noChangeAspect="1" noChangeArrowheads="1"/>
                      </p:cNvPicPr>
                      <p:nvPr/>
                    </p:nvPicPr>
                    <p:blipFill>
                      <a:blip r:embed="rId8"/>
                      <a:srcRect/>
                      <a:stretch>
                        <a:fillRect/>
                      </a:stretch>
                    </p:blipFill>
                    <p:spPr bwMode="auto">
                      <a:xfrm>
                        <a:off x="3532188" y="4941888"/>
                        <a:ext cx="298291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8"/>
          <p:cNvSpPr>
            <a:spLocks noChangeArrowheads="1"/>
          </p:cNvSpPr>
          <p:nvPr/>
        </p:nvSpPr>
        <p:spPr bwMode="auto">
          <a:xfrm>
            <a:off x="5216075" y="3610634"/>
            <a:ext cx="3352800" cy="2438400"/>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endParaRPr lang="zh-CN" altLang="en-US" sz="2400">
              <a:ea typeface="黑体" pitchFamily="49" charset="-122"/>
            </a:endParaRPr>
          </a:p>
        </p:txBody>
      </p:sp>
      <p:sp>
        <p:nvSpPr>
          <p:cNvPr id="5124" name="Rectangle 2"/>
          <p:cNvSpPr>
            <a:spLocks noGrp="1" noChangeArrowheads="1"/>
          </p:cNvSpPr>
          <p:nvPr>
            <p:ph type="title"/>
          </p:nvPr>
        </p:nvSpPr>
        <p:spPr>
          <a:xfrm>
            <a:off x="685800" y="317667"/>
            <a:ext cx="7772400" cy="762000"/>
          </a:xfrm>
        </p:spPr>
        <p:txBody>
          <a:bodyPr/>
          <a:lstStyle/>
          <a:p>
            <a:pPr eaLnBrk="1" hangingPunct="1"/>
            <a:r>
              <a:rPr lang="en-US" altLang="zh-CN" sz="3200" dirty="0" smtClean="0">
                <a:ea typeface="黑体" pitchFamily="49" charset="-122"/>
              </a:rPr>
              <a:t>1 </a:t>
            </a:r>
            <a:r>
              <a:rPr lang="zh-CN" altLang="en-US" sz="3200" dirty="0" smtClean="0">
                <a:ea typeface="黑体" pitchFamily="49" charset="-122"/>
              </a:rPr>
              <a:t>基本概念</a:t>
            </a:r>
          </a:p>
        </p:txBody>
      </p:sp>
      <p:sp>
        <p:nvSpPr>
          <p:cNvPr id="5125" name="Rectangle 3"/>
          <p:cNvSpPr>
            <a:spLocks noGrp="1" noChangeArrowheads="1"/>
          </p:cNvSpPr>
          <p:nvPr>
            <p:ph type="body" idx="1"/>
          </p:nvPr>
        </p:nvSpPr>
        <p:spPr>
          <a:xfrm>
            <a:off x="649244" y="1066801"/>
            <a:ext cx="8172772" cy="2557099"/>
          </a:xfrm>
        </p:spPr>
        <p:txBody>
          <a:bodyPr/>
          <a:lstStyle/>
          <a:p>
            <a:pPr eaLnBrk="1" hangingPunct="1"/>
            <a:r>
              <a:rPr lang="zh-CN" altLang="en-US" sz="2400" dirty="0">
                <a:solidFill>
                  <a:schemeClr val="hlink"/>
                </a:solidFill>
                <a:ea typeface="黑体" pitchFamily="49" charset="-122"/>
              </a:rPr>
              <a:t>自由度：</a:t>
            </a:r>
            <a:r>
              <a:rPr lang="zh-CN" altLang="en-US" sz="2400" dirty="0">
                <a:ea typeface="黑体" pitchFamily="49" charset="-122"/>
              </a:rPr>
              <a:t>物体能够对坐标系进行独立运动的数目称为自由度</a:t>
            </a:r>
            <a:r>
              <a:rPr lang="en-US" altLang="zh-CN" sz="2400" dirty="0">
                <a:ea typeface="黑体" pitchFamily="49" charset="-122"/>
              </a:rPr>
              <a:t>(DOF, degree of freedom)</a:t>
            </a:r>
            <a:endParaRPr lang="en-US" altLang="zh-CN" sz="2400" dirty="0" smtClean="0">
              <a:solidFill>
                <a:schemeClr val="hlink"/>
              </a:solidFill>
              <a:ea typeface="黑体" pitchFamily="49" charset="-122"/>
            </a:endParaRPr>
          </a:p>
          <a:p>
            <a:pPr eaLnBrk="1" hangingPunct="1"/>
            <a:r>
              <a:rPr lang="zh-CN" altLang="en-US" sz="2400" dirty="0" smtClean="0">
                <a:solidFill>
                  <a:schemeClr val="hlink"/>
                </a:solidFill>
                <a:ea typeface="黑体" pitchFamily="49" charset="-122"/>
              </a:rPr>
              <a:t>机动度：</a:t>
            </a:r>
            <a:r>
              <a:rPr lang="en-US" altLang="zh-CN" sz="2400" dirty="0" smtClean="0">
                <a:ea typeface="黑体" pitchFamily="49" charset="-122"/>
              </a:rPr>
              <a:t>degree of mobility</a:t>
            </a:r>
            <a:r>
              <a:rPr lang="zh-CN" altLang="en-US" sz="2400" dirty="0" smtClean="0">
                <a:ea typeface="黑体" pitchFamily="49" charset="-122"/>
              </a:rPr>
              <a:t>，运动数目，运动轴</a:t>
            </a:r>
            <a:endParaRPr lang="en-US" altLang="zh-CN" sz="2400" dirty="0" smtClean="0">
              <a:ea typeface="黑体" pitchFamily="49" charset="-122"/>
            </a:endParaRPr>
          </a:p>
          <a:p>
            <a:pPr eaLnBrk="1" hangingPunct="1"/>
            <a:r>
              <a:rPr lang="zh-CN" altLang="en-US" sz="2400" dirty="0" smtClean="0">
                <a:solidFill>
                  <a:schemeClr val="hlink"/>
                </a:solidFill>
                <a:ea typeface="黑体" pitchFamily="49" charset="-122"/>
              </a:rPr>
              <a:t>关节：</a:t>
            </a:r>
            <a:r>
              <a:rPr lang="en-US" altLang="zh-CN" sz="2400" dirty="0" smtClean="0">
                <a:ea typeface="黑体" pitchFamily="49" charset="-122"/>
              </a:rPr>
              <a:t>joint</a:t>
            </a:r>
            <a:r>
              <a:rPr lang="zh-CN" altLang="en-US" sz="2400" dirty="0" smtClean="0">
                <a:ea typeface="黑体" pitchFamily="49" charset="-122"/>
              </a:rPr>
              <a:t>，运动副，</a:t>
            </a:r>
            <a:r>
              <a:rPr lang="zh-CN" altLang="zh-CN" sz="2400" dirty="0" smtClean="0">
                <a:ea typeface="黑体" pitchFamily="49" charset="-122"/>
              </a:rPr>
              <a:t>两</a:t>
            </a:r>
            <a:r>
              <a:rPr lang="zh-CN" altLang="zh-CN" sz="2400" dirty="0">
                <a:ea typeface="黑体" pitchFamily="49" charset="-122"/>
              </a:rPr>
              <a:t>个构件直接接触并能产生相对运动的机械联接</a:t>
            </a:r>
            <a:endParaRPr lang="zh-CN" altLang="en-US" sz="2400" dirty="0">
              <a:ea typeface="黑体" pitchFamily="49" charset="-122"/>
            </a:endParaRPr>
          </a:p>
          <a:p>
            <a:pPr eaLnBrk="1" hangingPunct="1"/>
            <a:r>
              <a:rPr lang="zh-CN" altLang="en-US" sz="2400" dirty="0" smtClean="0">
                <a:solidFill>
                  <a:schemeClr val="hlink"/>
                </a:solidFill>
                <a:ea typeface="黑体" pitchFamily="49" charset="-122"/>
              </a:rPr>
              <a:t>连杆：</a:t>
            </a:r>
            <a:r>
              <a:rPr lang="en-US" altLang="zh-CN" sz="2400" dirty="0" smtClean="0">
                <a:ea typeface="黑体" pitchFamily="49" charset="-122"/>
              </a:rPr>
              <a:t>link</a:t>
            </a:r>
            <a:r>
              <a:rPr lang="zh-CN" altLang="en-US" sz="2400" dirty="0" smtClean="0">
                <a:ea typeface="黑体" pitchFamily="49" charset="-122"/>
              </a:rPr>
              <a:t>，</a:t>
            </a:r>
            <a:r>
              <a:rPr lang="zh-CN" altLang="zh-CN" sz="2400" dirty="0">
                <a:ea typeface="黑体" pitchFamily="49" charset="-122"/>
              </a:rPr>
              <a:t>连接关节之间的杆件</a:t>
            </a:r>
            <a:endParaRPr lang="en-US" altLang="zh-CN" sz="2400" dirty="0">
              <a:ea typeface="黑体" pitchFamily="49" charset="-122"/>
            </a:endParaRPr>
          </a:p>
        </p:txBody>
      </p:sp>
      <p:grpSp>
        <p:nvGrpSpPr>
          <p:cNvPr id="5127" name="Group 34"/>
          <p:cNvGrpSpPr>
            <a:grpSpLocks/>
          </p:cNvGrpSpPr>
          <p:nvPr/>
        </p:nvGrpSpPr>
        <p:grpSpPr bwMode="auto">
          <a:xfrm>
            <a:off x="5657400" y="3810359"/>
            <a:ext cx="2720975" cy="1828800"/>
            <a:chOff x="3206" y="1872"/>
            <a:chExt cx="1714" cy="1152"/>
          </a:xfrm>
        </p:grpSpPr>
        <p:sp>
          <p:nvSpPr>
            <p:cNvPr id="5133" name="Arc 5"/>
            <p:cNvSpPr>
              <a:spLocks/>
            </p:cNvSpPr>
            <p:nvPr/>
          </p:nvSpPr>
          <p:spPr bwMode="auto">
            <a:xfrm>
              <a:off x="3456" y="2304"/>
              <a:ext cx="96" cy="234"/>
            </a:xfrm>
            <a:custGeom>
              <a:avLst/>
              <a:gdLst>
                <a:gd name="T0" fmla="*/ 0 w 21600"/>
                <a:gd name="T1" fmla="*/ 0 h 42245"/>
                <a:gd name="T2" fmla="*/ 0 w 21600"/>
                <a:gd name="T3" fmla="*/ 0 h 42245"/>
                <a:gd name="T4" fmla="*/ 0 w 21600"/>
                <a:gd name="T5" fmla="*/ 0 h 42245"/>
                <a:gd name="T6" fmla="*/ 0 60000 65536"/>
                <a:gd name="T7" fmla="*/ 0 60000 65536"/>
                <a:gd name="T8" fmla="*/ 0 60000 65536"/>
                <a:gd name="T9" fmla="*/ 0 w 21600"/>
                <a:gd name="T10" fmla="*/ 0 h 42245"/>
                <a:gd name="T11" fmla="*/ 21600 w 21600"/>
                <a:gd name="T12" fmla="*/ 42245 h 42245"/>
              </a:gdLst>
              <a:ahLst/>
              <a:cxnLst>
                <a:cxn ang="T6">
                  <a:pos x="T0" y="T1"/>
                </a:cxn>
                <a:cxn ang="T7">
                  <a:pos x="T2" y="T3"/>
                </a:cxn>
                <a:cxn ang="T8">
                  <a:pos x="T4" y="T5"/>
                </a:cxn>
              </a:cxnLst>
              <a:rect l="T9" t="T10" r="T11" b="T12"/>
              <a:pathLst>
                <a:path w="21600" h="42245" fill="none" extrusionOk="0">
                  <a:moveTo>
                    <a:pt x="-1" y="0"/>
                  </a:moveTo>
                  <a:cubicBezTo>
                    <a:pt x="11929" y="0"/>
                    <a:pt x="21600" y="9670"/>
                    <a:pt x="21600" y="21600"/>
                  </a:cubicBezTo>
                  <a:cubicBezTo>
                    <a:pt x="21600" y="31082"/>
                    <a:pt x="15415" y="39456"/>
                    <a:pt x="6351" y="42244"/>
                  </a:cubicBezTo>
                </a:path>
                <a:path w="21600" h="42245" stroke="0" extrusionOk="0">
                  <a:moveTo>
                    <a:pt x="-1" y="0"/>
                  </a:moveTo>
                  <a:cubicBezTo>
                    <a:pt x="11929" y="0"/>
                    <a:pt x="21600" y="9670"/>
                    <a:pt x="21600" y="21600"/>
                  </a:cubicBezTo>
                  <a:cubicBezTo>
                    <a:pt x="21600" y="31082"/>
                    <a:pt x="15415" y="39456"/>
                    <a:pt x="6351" y="42244"/>
                  </a:cubicBezTo>
                  <a:lnTo>
                    <a:pt x="0" y="21600"/>
                  </a:lnTo>
                  <a:lnTo>
                    <a:pt x="-1" y="0"/>
                  </a:lnTo>
                  <a:close/>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34" name="Line 6"/>
            <p:cNvSpPr>
              <a:spLocks noChangeShapeType="1"/>
            </p:cNvSpPr>
            <p:nvPr/>
          </p:nvSpPr>
          <p:spPr bwMode="auto">
            <a:xfrm>
              <a:off x="3216" y="2928"/>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5" name="Line 7"/>
            <p:cNvSpPr>
              <a:spLocks noChangeShapeType="1"/>
            </p:cNvSpPr>
            <p:nvPr/>
          </p:nvSpPr>
          <p:spPr bwMode="auto">
            <a:xfrm flipH="1">
              <a:off x="3216" y="2928"/>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6" name="Line 8"/>
            <p:cNvSpPr>
              <a:spLocks noChangeShapeType="1"/>
            </p:cNvSpPr>
            <p:nvPr/>
          </p:nvSpPr>
          <p:spPr bwMode="auto">
            <a:xfrm flipH="1">
              <a:off x="3264" y="2928"/>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7" name="Line 9"/>
            <p:cNvSpPr>
              <a:spLocks noChangeShapeType="1"/>
            </p:cNvSpPr>
            <p:nvPr/>
          </p:nvSpPr>
          <p:spPr bwMode="auto">
            <a:xfrm flipH="1">
              <a:off x="3312" y="2928"/>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8" name="Line 10"/>
            <p:cNvSpPr>
              <a:spLocks noChangeShapeType="1"/>
            </p:cNvSpPr>
            <p:nvPr/>
          </p:nvSpPr>
          <p:spPr bwMode="auto">
            <a:xfrm flipH="1">
              <a:off x="3360" y="2928"/>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9" name="Line 11"/>
            <p:cNvSpPr>
              <a:spLocks noChangeShapeType="1"/>
            </p:cNvSpPr>
            <p:nvPr/>
          </p:nvSpPr>
          <p:spPr bwMode="auto">
            <a:xfrm flipH="1">
              <a:off x="3408" y="2928"/>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0" name="Line 12"/>
            <p:cNvSpPr>
              <a:spLocks noChangeShapeType="1"/>
            </p:cNvSpPr>
            <p:nvPr/>
          </p:nvSpPr>
          <p:spPr bwMode="auto">
            <a:xfrm flipH="1">
              <a:off x="3456" y="2928"/>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1" name="Line 13"/>
            <p:cNvSpPr>
              <a:spLocks noChangeShapeType="1"/>
            </p:cNvSpPr>
            <p:nvPr/>
          </p:nvSpPr>
          <p:spPr bwMode="auto">
            <a:xfrm flipH="1">
              <a:off x="3504" y="2928"/>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2" name="Line 14"/>
            <p:cNvSpPr>
              <a:spLocks noChangeShapeType="1"/>
            </p:cNvSpPr>
            <p:nvPr/>
          </p:nvSpPr>
          <p:spPr bwMode="auto">
            <a:xfrm flipV="1">
              <a:off x="3408" y="2496"/>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3" name="Oval 15"/>
            <p:cNvSpPr>
              <a:spLocks noChangeArrowheads="1"/>
            </p:cNvSpPr>
            <p:nvPr/>
          </p:nvSpPr>
          <p:spPr bwMode="auto">
            <a:xfrm>
              <a:off x="3360" y="2352"/>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endParaRPr lang="zh-CN" altLang="en-US" sz="2400">
                <a:ea typeface="黑体" pitchFamily="49" charset="-122"/>
              </a:endParaRPr>
            </a:p>
          </p:txBody>
        </p:sp>
        <p:sp>
          <p:nvSpPr>
            <p:cNvPr id="5144" name="Line 17"/>
            <p:cNvSpPr>
              <a:spLocks noChangeShapeType="1"/>
            </p:cNvSpPr>
            <p:nvPr/>
          </p:nvSpPr>
          <p:spPr bwMode="auto">
            <a:xfrm flipV="1">
              <a:off x="3504" y="2256"/>
              <a:ext cx="336"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5" name="Oval 18"/>
            <p:cNvSpPr>
              <a:spLocks noChangeArrowheads="1"/>
            </p:cNvSpPr>
            <p:nvPr/>
          </p:nvSpPr>
          <p:spPr bwMode="auto">
            <a:xfrm>
              <a:off x="3840" y="216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endParaRPr lang="zh-CN" altLang="en-US" sz="2400">
                <a:ea typeface="黑体" pitchFamily="49" charset="-122"/>
              </a:endParaRPr>
            </a:p>
          </p:txBody>
        </p:sp>
        <p:sp>
          <p:nvSpPr>
            <p:cNvPr id="5146" name="Oval 19"/>
            <p:cNvSpPr>
              <a:spLocks noChangeArrowheads="1"/>
            </p:cNvSpPr>
            <p:nvPr/>
          </p:nvSpPr>
          <p:spPr bwMode="auto">
            <a:xfrm>
              <a:off x="4224" y="216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endParaRPr lang="zh-CN" altLang="en-US" sz="2400">
                <a:ea typeface="黑体" pitchFamily="49" charset="-122"/>
              </a:endParaRPr>
            </a:p>
          </p:txBody>
        </p:sp>
        <p:sp>
          <p:nvSpPr>
            <p:cNvPr id="5147" name="Oval 20"/>
            <p:cNvSpPr>
              <a:spLocks noChangeArrowheads="1"/>
            </p:cNvSpPr>
            <p:nvPr/>
          </p:nvSpPr>
          <p:spPr bwMode="auto">
            <a:xfrm>
              <a:off x="4464" y="2352"/>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endParaRPr lang="zh-CN" altLang="en-US" sz="2400">
                <a:ea typeface="黑体" pitchFamily="49" charset="-122"/>
              </a:endParaRPr>
            </a:p>
          </p:txBody>
        </p:sp>
        <p:sp>
          <p:nvSpPr>
            <p:cNvPr id="5148" name="Oval 21"/>
            <p:cNvSpPr>
              <a:spLocks noChangeArrowheads="1"/>
            </p:cNvSpPr>
            <p:nvPr/>
          </p:nvSpPr>
          <p:spPr bwMode="auto">
            <a:xfrm>
              <a:off x="4512" y="2688"/>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0"/>
                </a:spcBef>
                <a:buFontTx/>
                <a:buNone/>
              </a:pPr>
              <a:endParaRPr lang="zh-CN" altLang="en-US" sz="2400">
                <a:ea typeface="黑体" pitchFamily="49" charset="-122"/>
              </a:endParaRPr>
            </a:p>
          </p:txBody>
        </p:sp>
        <p:sp>
          <p:nvSpPr>
            <p:cNvPr id="5149" name="Line 22"/>
            <p:cNvSpPr>
              <a:spLocks noChangeShapeType="1"/>
            </p:cNvSpPr>
            <p:nvPr/>
          </p:nvSpPr>
          <p:spPr bwMode="auto">
            <a:xfrm flipV="1">
              <a:off x="3984" y="2208"/>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0" name="Line 23"/>
            <p:cNvSpPr>
              <a:spLocks noChangeShapeType="1"/>
            </p:cNvSpPr>
            <p:nvPr/>
          </p:nvSpPr>
          <p:spPr bwMode="auto">
            <a:xfrm>
              <a:off x="4368" y="2256"/>
              <a:ext cx="144"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1" name="Line 24"/>
            <p:cNvSpPr>
              <a:spLocks noChangeShapeType="1"/>
            </p:cNvSpPr>
            <p:nvPr/>
          </p:nvSpPr>
          <p:spPr bwMode="auto">
            <a:xfrm>
              <a:off x="4560" y="2496"/>
              <a:ext cx="2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2" name="Line 25"/>
            <p:cNvSpPr>
              <a:spLocks noChangeShapeType="1"/>
            </p:cNvSpPr>
            <p:nvPr/>
          </p:nvSpPr>
          <p:spPr bwMode="auto">
            <a:xfrm>
              <a:off x="4608" y="2832"/>
              <a:ext cx="0" cy="192"/>
            </a:xfrm>
            <a:prstGeom prst="line">
              <a:avLst/>
            </a:prstGeom>
            <a:noFill/>
            <a:ln w="9525">
              <a:solidFill>
                <a:schemeClr val="tx1"/>
              </a:solidFill>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153" name="Text Box 26"/>
            <p:cNvSpPr txBox="1">
              <a:spLocks noChangeArrowheads="1"/>
            </p:cNvSpPr>
            <p:nvPr/>
          </p:nvSpPr>
          <p:spPr bwMode="auto">
            <a:xfrm>
              <a:off x="3206" y="2186"/>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50000"/>
                </a:spcBef>
                <a:buFontTx/>
                <a:buNone/>
              </a:pPr>
              <a:r>
                <a:rPr lang="en-US" altLang="zh-CN" sz="2400" dirty="0"/>
                <a:t>1</a:t>
              </a:r>
            </a:p>
          </p:txBody>
        </p:sp>
        <p:sp>
          <p:nvSpPr>
            <p:cNvPr id="5154" name="Text Box 27"/>
            <p:cNvSpPr txBox="1">
              <a:spLocks noChangeArrowheads="1"/>
            </p:cNvSpPr>
            <p:nvPr/>
          </p:nvSpPr>
          <p:spPr bwMode="auto">
            <a:xfrm>
              <a:off x="3746" y="1918"/>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50000"/>
                </a:spcBef>
                <a:buFontTx/>
                <a:buNone/>
              </a:pPr>
              <a:r>
                <a:rPr lang="en-US" altLang="zh-CN" sz="2400" dirty="0"/>
                <a:t>2</a:t>
              </a:r>
            </a:p>
          </p:txBody>
        </p:sp>
        <p:sp>
          <p:nvSpPr>
            <p:cNvPr id="5155" name="Text Box 28"/>
            <p:cNvSpPr txBox="1">
              <a:spLocks noChangeArrowheads="1"/>
            </p:cNvSpPr>
            <p:nvPr/>
          </p:nvSpPr>
          <p:spPr bwMode="auto">
            <a:xfrm>
              <a:off x="4128" y="187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50000"/>
                </a:spcBef>
                <a:buFontTx/>
                <a:buNone/>
              </a:pPr>
              <a:r>
                <a:rPr lang="en-US" altLang="zh-CN" sz="2400"/>
                <a:t>3</a:t>
              </a:r>
            </a:p>
          </p:txBody>
        </p:sp>
        <p:sp>
          <p:nvSpPr>
            <p:cNvPr id="5156" name="Text Box 29"/>
            <p:cNvSpPr txBox="1">
              <a:spLocks noChangeArrowheads="1"/>
            </p:cNvSpPr>
            <p:nvPr/>
          </p:nvSpPr>
          <p:spPr bwMode="auto">
            <a:xfrm>
              <a:off x="4584" y="2181"/>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50000"/>
                </a:spcBef>
                <a:buFontTx/>
                <a:buNone/>
              </a:pPr>
              <a:r>
                <a:rPr lang="en-US" altLang="zh-CN" sz="2400" dirty="0"/>
                <a:t>4</a:t>
              </a:r>
            </a:p>
          </p:txBody>
        </p:sp>
        <p:sp>
          <p:nvSpPr>
            <p:cNvPr id="5157" name="Text Box 30"/>
            <p:cNvSpPr txBox="1">
              <a:spLocks noChangeArrowheads="1"/>
            </p:cNvSpPr>
            <p:nvPr/>
          </p:nvSpPr>
          <p:spPr bwMode="auto">
            <a:xfrm>
              <a:off x="4680" y="2607"/>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50000"/>
                </a:spcBef>
                <a:buFontTx/>
                <a:buNone/>
              </a:pPr>
              <a:r>
                <a:rPr lang="en-US" altLang="zh-CN" sz="2400" dirty="0"/>
                <a:t>5</a:t>
              </a:r>
            </a:p>
          </p:txBody>
        </p:sp>
        <p:sp>
          <p:nvSpPr>
            <p:cNvPr id="39" name="Arc 5"/>
            <p:cNvSpPr>
              <a:spLocks/>
            </p:cNvSpPr>
            <p:nvPr/>
          </p:nvSpPr>
          <p:spPr bwMode="auto">
            <a:xfrm>
              <a:off x="3923" y="2115"/>
              <a:ext cx="96" cy="234"/>
            </a:xfrm>
            <a:custGeom>
              <a:avLst/>
              <a:gdLst>
                <a:gd name="T0" fmla="*/ 0 w 21600"/>
                <a:gd name="T1" fmla="*/ 0 h 42245"/>
                <a:gd name="T2" fmla="*/ 0 w 21600"/>
                <a:gd name="T3" fmla="*/ 0 h 42245"/>
                <a:gd name="T4" fmla="*/ 0 w 21600"/>
                <a:gd name="T5" fmla="*/ 0 h 42245"/>
                <a:gd name="T6" fmla="*/ 0 60000 65536"/>
                <a:gd name="T7" fmla="*/ 0 60000 65536"/>
                <a:gd name="T8" fmla="*/ 0 60000 65536"/>
                <a:gd name="T9" fmla="*/ 0 w 21600"/>
                <a:gd name="T10" fmla="*/ 0 h 42245"/>
                <a:gd name="T11" fmla="*/ 21600 w 21600"/>
                <a:gd name="T12" fmla="*/ 42245 h 42245"/>
              </a:gdLst>
              <a:ahLst/>
              <a:cxnLst>
                <a:cxn ang="T6">
                  <a:pos x="T0" y="T1"/>
                </a:cxn>
                <a:cxn ang="T7">
                  <a:pos x="T2" y="T3"/>
                </a:cxn>
                <a:cxn ang="T8">
                  <a:pos x="T4" y="T5"/>
                </a:cxn>
              </a:cxnLst>
              <a:rect l="T9" t="T10" r="T11" b="T12"/>
              <a:pathLst>
                <a:path w="21600" h="42245" fill="none" extrusionOk="0">
                  <a:moveTo>
                    <a:pt x="-1" y="0"/>
                  </a:moveTo>
                  <a:cubicBezTo>
                    <a:pt x="11929" y="0"/>
                    <a:pt x="21600" y="9670"/>
                    <a:pt x="21600" y="21600"/>
                  </a:cubicBezTo>
                  <a:cubicBezTo>
                    <a:pt x="21600" y="31082"/>
                    <a:pt x="15415" y="39456"/>
                    <a:pt x="6351" y="42244"/>
                  </a:cubicBezTo>
                </a:path>
                <a:path w="21600" h="42245" stroke="0" extrusionOk="0">
                  <a:moveTo>
                    <a:pt x="-1" y="0"/>
                  </a:moveTo>
                  <a:cubicBezTo>
                    <a:pt x="11929" y="0"/>
                    <a:pt x="21600" y="9670"/>
                    <a:pt x="21600" y="21600"/>
                  </a:cubicBezTo>
                  <a:cubicBezTo>
                    <a:pt x="21600" y="31082"/>
                    <a:pt x="15415" y="39456"/>
                    <a:pt x="6351" y="42244"/>
                  </a:cubicBezTo>
                  <a:lnTo>
                    <a:pt x="0" y="21600"/>
                  </a:lnTo>
                  <a:lnTo>
                    <a:pt x="-1" y="0"/>
                  </a:lnTo>
                  <a:close/>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 name="Arc 5"/>
            <p:cNvSpPr>
              <a:spLocks/>
            </p:cNvSpPr>
            <p:nvPr/>
          </p:nvSpPr>
          <p:spPr bwMode="auto">
            <a:xfrm>
              <a:off x="4296" y="2115"/>
              <a:ext cx="96" cy="234"/>
            </a:xfrm>
            <a:custGeom>
              <a:avLst/>
              <a:gdLst>
                <a:gd name="T0" fmla="*/ 0 w 21600"/>
                <a:gd name="T1" fmla="*/ 0 h 42245"/>
                <a:gd name="T2" fmla="*/ 0 w 21600"/>
                <a:gd name="T3" fmla="*/ 0 h 42245"/>
                <a:gd name="T4" fmla="*/ 0 w 21600"/>
                <a:gd name="T5" fmla="*/ 0 h 42245"/>
                <a:gd name="T6" fmla="*/ 0 60000 65536"/>
                <a:gd name="T7" fmla="*/ 0 60000 65536"/>
                <a:gd name="T8" fmla="*/ 0 60000 65536"/>
                <a:gd name="T9" fmla="*/ 0 w 21600"/>
                <a:gd name="T10" fmla="*/ 0 h 42245"/>
                <a:gd name="T11" fmla="*/ 21600 w 21600"/>
                <a:gd name="T12" fmla="*/ 42245 h 42245"/>
              </a:gdLst>
              <a:ahLst/>
              <a:cxnLst>
                <a:cxn ang="T6">
                  <a:pos x="T0" y="T1"/>
                </a:cxn>
                <a:cxn ang="T7">
                  <a:pos x="T2" y="T3"/>
                </a:cxn>
                <a:cxn ang="T8">
                  <a:pos x="T4" y="T5"/>
                </a:cxn>
              </a:cxnLst>
              <a:rect l="T9" t="T10" r="T11" b="T12"/>
              <a:pathLst>
                <a:path w="21600" h="42245" fill="none" extrusionOk="0">
                  <a:moveTo>
                    <a:pt x="-1" y="0"/>
                  </a:moveTo>
                  <a:cubicBezTo>
                    <a:pt x="11929" y="0"/>
                    <a:pt x="21600" y="9670"/>
                    <a:pt x="21600" y="21600"/>
                  </a:cubicBezTo>
                  <a:cubicBezTo>
                    <a:pt x="21600" y="31082"/>
                    <a:pt x="15415" y="39456"/>
                    <a:pt x="6351" y="42244"/>
                  </a:cubicBezTo>
                </a:path>
                <a:path w="21600" h="42245" stroke="0" extrusionOk="0">
                  <a:moveTo>
                    <a:pt x="-1" y="0"/>
                  </a:moveTo>
                  <a:cubicBezTo>
                    <a:pt x="11929" y="0"/>
                    <a:pt x="21600" y="9670"/>
                    <a:pt x="21600" y="21600"/>
                  </a:cubicBezTo>
                  <a:cubicBezTo>
                    <a:pt x="21600" y="31082"/>
                    <a:pt x="15415" y="39456"/>
                    <a:pt x="6351" y="42244"/>
                  </a:cubicBezTo>
                  <a:lnTo>
                    <a:pt x="0" y="21600"/>
                  </a:lnTo>
                  <a:lnTo>
                    <a:pt x="-1" y="0"/>
                  </a:lnTo>
                  <a:close/>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 name="Arc 5"/>
            <p:cNvSpPr>
              <a:spLocks/>
            </p:cNvSpPr>
            <p:nvPr/>
          </p:nvSpPr>
          <p:spPr bwMode="auto">
            <a:xfrm>
              <a:off x="4548" y="2308"/>
              <a:ext cx="96" cy="234"/>
            </a:xfrm>
            <a:custGeom>
              <a:avLst/>
              <a:gdLst>
                <a:gd name="T0" fmla="*/ 0 w 21600"/>
                <a:gd name="T1" fmla="*/ 0 h 42245"/>
                <a:gd name="T2" fmla="*/ 0 w 21600"/>
                <a:gd name="T3" fmla="*/ 0 h 42245"/>
                <a:gd name="T4" fmla="*/ 0 w 21600"/>
                <a:gd name="T5" fmla="*/ 0 h 42245"/>
                <a:gd name="T6" fmla="*/ 0 60000 65536"/>
                <a:gd name="T7" fmla="*/ 0 60000 65536"/>
                <a:gd name="T8" fmla="*/ 0 60000 65536"/>
                <a:gd name="T9" fmla="*/ 0 w 21600"/>
                <a:gd name="T10" fmla="*/ 0 h 42245"/>
                <a:gd name="T11" fmla="*/ 21600 w 21600"/>
                <a:gd name="T12" fmla="*/ 42245 h 42245"/>
              </a:gdLst>
              <a:ahLst/>
              <a:cxnLst>
                <a:cxn ang="T6">
                  <a:pos x="T0" y="T1"/>
                </a:cxn>
                <a:cxn ang="T7">
                  <a:pos x="T2" y="T3"/>
                </a:cxn>
                <a:cxn ang="T8">
                  <a:pos x="T4" y="T5"/>
                </a:cxn>
              </a:cxnLst>
              <a:rect l="T9" t="T10" r="T11" b="T12"/>
              <a:pathLst>
                <a:path w="21600" h="42245" fill="none" extrusionOk="0">
                  <a:moveTo>
                    <a:pt x="-1" y="0"/>
                  </a:moveTo>
                  <a:cubicBezTo>
                    <a:pt x="11929" y="0"/>
                    <a:pt x="21600" y="9670"/>
                    <a:pt x="21600" y="21600"/>
                  </a:cubicBezTo>
                  <a:cubicBezTo>
                    <a:pt x="21600" y="31082"/>
                    <a:pt x="15415" y="39456"/>
                    <a:pt x="6351" y="42244"/>
                  </a:cubicBezTo>
                </a:path>
                <a:path w="21600" h="42245" stroke="0" extrusionOk="0">
                  <a:moveTo>
                    <a:pt x="-1" y="0"/>
                  </a:moveTo>
                  <a:cubicBezTo>
                    <a:pt x="11929" y="0"/>
                    <a:pt x="21600" y="9670"/>
                    <a:pt x="21600" y="21600"/>
                  </a:cubicBezTo>
                  <a:cubicBezTo>
                    <a:pt x="21600" y="31082"/>
                    <a:pt x="15415" y="39456"/>
                    <a:pt x="6351" y="42244"/>
                  </a:cubicBezTo>
                  <a:lnTo>
                    <a:pt x="0" y="21600"/>
                  </a:lnTo>
                  <a:lnTo>
                    <a:pt x="-1" y="0"/>
                  </a:lnTo>
                  <a:close/>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 name="Arc 5"/>
            <p:cNvSpPr>
              <a:spLocks/>
            </p:cNvSpPr>
            <p:nvPr/>
          </p:nvSpPr>
          <p:spPr bwMode="auto">
            <a:xfrm>
              <a:off x="4602" y="2643"/>
              <a:ext cx="96" cy="234"/>
            </a:xfrm>
            <a:custGeom>
              <a:avLst/>
              <a:gdLst>
                <a:gd name="T0" fmla="*/ 0 w 21600"/>
                <a:gd name="T1" fmla="*/ 0 h 42245"/>
                <a:gd name="T2" fmla="*/ 0 w 21600"/>
                <a:gd name="T3" fmla="*/ 0 h 42245"/>
                <a:gd name="T4" fmla="*/ 0 w 21600"/>
                <a:gd name="T5" fmla="*/ 0 h 42245"/>
                <a:gd name="T6" fmla="*/ 0 60000 65536"/>
                <a:gd name="T7" fmla="*/ 0 60000 65536"/>
                <a:gd name="T8" fmla="*/ 0 60000 65536"/>
                <a:gd name="T9" fmla="*/ 0 w 21600"/>
                <a:gd name="T10" fmla="*/ 0 h 42245"/>
                <a:gd name="T11" fmla="*/ 21600 w 21600"/>
                <a:gd name="T12" fmla="*/ 42245 h 42245"/>
              </a:gdLst>
              <a:ahLst/>
              <a:cxnLst>
                <a:cxn ang="T6">
                  <a:pos x="T0" y="T1"/>
                </a:cxn>
                <a:cxn ang="T7">
                  <a:pos x="T2" y="T3"/>
                </a:cxn>
                <a:cxn ang="T8">
                  <a:pos x="T4" y="T5"/>
                </a:cxn>
              </a:cxnLst>
              <a:rect l="T9" t="T10" r="T11" b="T12"/>
              <a:pathLst>
                <a:path w="21600" h="42245" fill="none" extrusionOk="0">
                  <a:moveTo>
                    <a:pt x="-1" y="0"/>
                  </a:moveTo>
                  <a:cubicBezTo>
                    <a:pt x="11929" y="0"/>
                    <a:pt x="21600" y="9670"/>
                    <a:pt x="21600" y="21600"/>
                  </a:cubicBezTo>
                  <a:cubicBezTo>
                    <a:pt x="21600" y="31082"/>
                    <a:pt x="15415" y="39456"/>
                    <a:pt x="6351" y="42244"/>
                  </a:cubicBezTo>
                </a:path>
                <a:path w="21600" h="42245" stroke="0" extrusionOk="0">
                  <a:moveTo>
                    <a:pt x="-1" y="0"/>
                  </a:moveTo>
                  <a:cubicBezTo>
                    <a:pt x="11929" y="0"/>
                    <a:pt x="21600" y="9670"/>
                    <a:pt x="21600" y="21600"/>
                  </a:cubicBezTo>
                  <a:cubicBezTo>
                    <a:pt x="21600" y="31082"/>
                    <a:pt x="15415" y="39456"/>
                    <a:pt x="6351" y="42244"/>
                  </a:cubicBezTo>
                  <a:lnTo>
                    <a:pt x="0" y="21600"/>
                  </a:lnTo>
                  <a:lnTo>
                    <a:pt x="-1" y="0"/>
                  </a:lnTo>
                  <a:close/>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5130" name="Text Box 35"/>
          <p:cNvSpPr txBox="1">
            <a:spLocks noChangeArrowheads="1"/>
          </p:cNvSpPr>
          <p:nvPr/>
        </p:nvSpPr>
        <p:spPr bwMode="auto">
          <a:xfrm>
            <a:off x="4995495" y="6021288"/>
            <a:ext cx="37257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algn="ctr" eaLnBrk="1" hangingPunct="1">
              <a:spcBef>
                <a:spcPct val="50000"/>
              </a:spcBef>
              <a:buFontTx/>
              <a:buNone/>
            </a:pPr>
            <a:r>
              <a:rPr lang="zh-CN" altLang="en-US" sz="2000" dirty="0">
                <a:ea typeface="黑体" pitchFamily="49" charset="-122"/>
              </a:rPr>
              <a:t>点</a:t>
            </a:r>
            <a:r>
              <a:rPr lang="en-US" altLang="zh-CN" sz="2000" dirty="0">
                <a:ea typeface="黑体" pitchFamily="49" charset="-122"/>
              </a:rPr>
              <a:t>P</a:t>
            </a:r>
            <a:r>
              <a:rPr lang="zh-CN" altLang="en-US" sz="2000" dirty="0">
                <a:ea typeface="黑体" pitchFamily="49" charset="-122"/>
              </a:rPr>
              <a:t>具有</a:t>
            </a:r>
            <a:r>
              <a:rPr lang="en-US" altLang="zh-CN" sz="2000" dirty="0">
                <a:ea typeface="黑体" pitchFamily="49" charset="-122"/>
              </a:rPr>
              <a:t>5</a:t>
            </a:r>
            <a:r>
              <a:rPr lang="zh-CN" altLang="en-US" sz="2000" dirty="0">
                <a:ea typeface="黑体" pitchFamily="49" charset="-122"/>
              </a:rPr>
              <a:t>个机动度，</a:t>
            </a:r>
            <a:r>
              <a:rPr lang="en-US" altLang="zh-CN" sz="2000" dirty="0">
                <a:ea typeface="黑体" pitchFamily="49" charset="-122"/>
              </a:rPr>
              <a:t>2</a:t>
            </a:r>
            <a:r>
              <a:rPr lang="zh-CN" altLang="en-US" sz="2000" dirty="0">
                <a:ea typeface="黑体" pitchFamily="49" charset="-122"/>
              </a:rPr>
              <a:t>个自由度</a:t>
            </a:r>
          </a:p>
        </p:txBody>
      </p:sp>
      <p:sp>
        <p:nvSpPr>
          <p:cNvPr id="5131" name="Text Box 36"/>
          <p:cNvSpPr txBox="1">
            <a:spLocks noChangeArrowheads="1"/>
          </p:cNvSpPr>
          <p:nvPr/>
        </p:nvSpPr>
        <p:spPr bwMode="auto">
          <a:xfrm>
            <a:off x="7540175" y="5486759"/>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50000"/>
              </a:spcBef>
              <a:buFontTx/>
              <a:buNone/>
            </a:pPr>
            <a:r>
              <a:rPr lang="en-US" altLang="zh-CN" sz="2400" dirty="0"/>
              <a:t>P</a:t>
            </a:r>
          </a:p>
        </p:txBody>
      </p:sp>
      <p:sp>
        <p:nvSpPr>
          <p:cNvPr id="5132" name="Text Box 37"/>
          <p:cNvSpPr txBox="1">
            <a:spLocks noChangeArrowheads="1"/>
          </p:cNvSpPr>
          <p:nvPr/>
        </p:nvSpPr>
        <p:spPr bwMode="auto">
          <a:xfrm>
            <a:off x="7354973" y="497691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charset="-122"/>
              </a:defRPr>
            </a:lvl1pPr>
            <a:lvl2pPr marL="742950" indent="-285750" eaLnBrk="0" hangingPunct="0">
              <a:spcBef>
                <a:spcPct val="20000"/>
              </a:spcBef>
              <a:buChar char="–"/>
              <a:defRPr kumimoji="1" sz="2800">
                <a:solidFill>
                  <a:schemeClr val="tx1"/>
                </a:solidFill>
                <a:latin typeface="Times New Roman" pitchFamily="18" charset="0"/>
                <a:ea typeface="宋体" charset="-122"/>
              </a:defRPr>
            </a:lvl2pPr>
            <a:lvl3pPr marL="1143000" indent="-228600" eaLnBrk="0" hangingPunct="0">
              <a:spcBef>
                <a:spcPct val="20000"/>
              </a:spcBef>
              <a:buChar char="•"/>
              <a:defRPr kumimoji="1" sz="2400">
                <a:solidFill>
                  <a:schemeClr val="tx1"/>
                </a:solidFill>
                <a:latin typeface="Times New Roman" pitchFamily="18" charset="0"/>
                <a:ea typeface="宋体" charset="-122"/>
              </a:defRPr>
            </a:lvl3pPr>
            <a:lvl4pPr marL="1600200" indent="-228600" eaLnBrk="0" hangingPunct="0">
              <a:spcBef>
                <a:spcPct val="20000"/>
              </a:spcBef>
              <a:buChar char="–"/>
              <a:defRPr kumimoji="1" sz="2000">
                <a:solidFill>
                  <a:schemeClr val="tx1"/>
                </a:solidFill>
                <a:latin typeface="Times New Roman" pitchFamily="18" charset="0"/>
                <a:ea typeface="宋体" charset="-122"/>
              </a:defRPr>
            </a:lvl4pPr>
            <a:lvl5pPr marL="2057400" indent="-228600" eaLnBrk="0" hangingPunct="0">
              <a:spcBef>
                <a:spcPct val="20000"/>
              </a:spcBef>
              <a:buChar char="»"/>
              <a:defRPr kumimoji="1" sz="20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charset="-122"/>
              </a:defRPr>
            </a:lvl9pPr>
          </a:lstStyle>
          <a:p>
            <a:pPr eaLnBrk="1" hangingPunct="1">
              <a:spcBef>
                <a:spcPct val="50000"/>
              </a:spcBef>
              <a:buFontTx/>
              <a:buNone/>
            </a:pPr>
            <a:r>
              <a:rPr lang="en-US" altLang="zh-CN" sz="2400" dirty="0"/>
              <a:t>Q</a:t>
            </a:r>
          </a:p>
        </p:txBody>
      </p:sp>
      <p:sp>
        <p:nvSpPr>
          <p:cNvPr id="2" name="矩形 1"/>
          <p:cNvSpPr/>
          <p:nvPr/>
        </p:nvSpPr>
        <p:spPr>
          <a:xfrm>
            <a:off x="904538" y="3792626"/>
            <a:ext cx="3320951" cy="1653273"/>
          </a:xfrm>
          <a:prstGeom prst="rect">
            <a:avLst/>
          </a:prstGeom>
        </p:spPr>
        <p:txBody>
          <a:bodyPr wrap="square">
            <a:spAutoFit/>
          </a:bodyPr>
          <a:lstStyle/>
          <a:p>
            <a:pPr lvl="0">
              <a:lnSpc>
                <a:spcPct val="125000"/>
              </a:lnSpc>
              <a:spcBef>
                <a:spcPts val="600"/>
              </a:spcBef>
            </a:pPr>
            <a:r>
              <a:rPr lang="zh-CN" altLang="en-US" sz="2800" kern="0" dirty="0">
                <a:solidFill>
                  <a:srgbClr val="000000"/>
                </a:solidFill>
                <a:latin typeface="Times New Roman"/>
                <a:ea typeface="黑体" pitchFamily="49" charset="-122"/>
              </a:rPr>
              <a:t>自由度由机动度</a:t>
            </a:r>
            <a:r>
              <a:rPr lang="zh-CN" altLang="en-US" sz="2800" kern="0" dirty="0" smtClean="0">
                <a:solidFill>
                  <a:srgbClr val="000000"/>
                </a:solidFill>
                <a:latin typeface="Times New Roman"/>
                <a:ea typeface="黑体" pitchFamily="49" charset="-122"/>
              </a:rPr>
              <a:t>构成，机动</a:t>
            </a:r>
            <a:r>
              <a:rPr lang="zh-CN" altLang="en-US" sz="2800" kern="0" dirty="0">
                <a:solidFill>
                  <a:srgbClr val="000000"/>
                </a:solidFill>
                <a:latin typeface="Times New Roman"/>
                <a:ea typeface="黑体" pitchFamily="49" charset="-122"/>
              </a:rPr>
              <a:t>度不一定是</a:t>
            </a:r>
            <a:r>
              <a:rPr lang="zh-CN" altLang="en-US" sz="2800" kern="0" dirty="0" smtClean="0">
                <a:solidFill>
                  <a:srgbClr val="000000"/>
                </a:solidFill>
                <a:latin typeface="Times New Roman"/>
                <a:ea typeface="黑体" pitchFamily="49" charset="-122"/>
              </a:rPr>
              <a:t>自由度</a:t>
            </a:r>
            <a:endParaRPr lang="en-US" altLang="zh-CN" sz="2800" kern="0" dirty="0">
              <a:solidFill>
                <a:srgbClr val="000000"/>
              </a:solidFill>
              <a:latin typeface="Times New Roman"/>
              <a:ea typeface="黑体" pitchFamily="49" charset="-122"/>
            </a:endParaRPr>
          </a:p>
        </p:txBody>
      </p:sp>
      <p:sp>
        <p:nvSpPr>
          <p:cNvPr id="43" name="矩形 42"/>
          <p:cNvSpPr/>
          <p:nvPr/>
        </p:nvSpPr>
        <p:spPr>
          <a:xfrm>
            <a:off x="4369870" y="3631408"/>
            <a:ext cx="731520" cy="437877"/>
          </a:xfrm>
          <a:prstGeom prst="rect">
            <a:avLst/>
          </a:prstGeom>
        </p:spPr>
        <p:txBody>
          <a:bodyPr wrap="square">
            <a:spAutoFit/>
          </a:bodyPr>
          <a:lstStyle/>
          <a:p>
            <a:pPr lvl="0">
              <a:lnSpc>
                <a:spcPct val="125000"/>
              </a:lnSpc>
              <a:spcBef>
                <a:spcPts val="600"/>
              </a:spcBef>
            </a:pPr>
            <a:r>
              <a:rPr lang="zh-CN" altLang="en-US" sz="2000" kern="0" dirty="0" smtClean="0">
                <a:solidFill>
                  <a:srgbClr val="0000CC"/>
                </a:solidFill>
                <a:latin typeface="Times New Roman"/>
                <a:ea typeface="黑体" pitchFamily="49" charset="-122"/>
              </a:rPr>
              <a:t>连杆</a:t>
            </a:r>
            <a:endParaRPr lang="en-US" altLang="zh-CN" sz="2000" kern="0" dirty="0">
              <a:solidFill>
                <a:srgbClr val="0000CC"/>
              </a:solidFill>
              <a:latin typeface="Times New Roman"/>
              <a:ea typeface="黑体" pitchFamily="49" charset="-122"/>
            </a:endParaRPr>
          </a:p>
        </p:txBody>
      </p:sp>
      <p:sp>
        <p:nvSpPr>
          <p:cNvPr id="44" name="矩形 43"/>
          <p:cNvSpPr/>
          <p:nvPr/>
        </p:nvSpPr>
        <p:spPr>
          <a:xfrm>
            <a:off x="4369870" y="4171505"/>
            <a:ext cx="731520" cy="437877"/>
          </a:xfrm>
          <a:prstGeom prst="rect">
            <a:avLst/>
          </a:prstGeom>
        </p:spPr>
        <p:txBody>
          <a:bodyPr wrap="square">
            <a:spAutoFit/>
          </a:bodyPr>
          <a:lstStyle/>
          <a:p>
            <a:pPr lvl="0">
              <a:lnSpc>
                <a:spcPct val="125000"/>
              </a:lnSpc>
              <a:spcBef>
                <a:spcPts val="600"/>
              </a:spcBef>
            </a:pPr>
            <a:r>
              <a:rPr lang="zh-CN" altLang="en-US" sz="2000" kern="0" dirty="0" smtClean="0">
                <a:solidFill>
                  <a:srgbClr val="0000CC"/>
                </a:solidFill>
                <a:latin typeface="Times New Roman"/>
                <a:ea typeface="黑体" pitchFamily="49" charset="-122"/>
              </a:rPr>
              <a:t>关节</a:t>
            </a:r>
            <a:endParaRPr lang="en-US" altLang="zh-CN" sz="2000" kern="0" dirty="0">
              <a:solidFill>
                <a:srgbClr val="0000CC"/>
              </a:solidFill>
              <a:latin typeface="Times New Roman"/>
              <a:ea typeface="黑体" pitchFamily="49" charset="-122"/>
            </a:endParaRPr>
          </a:p>
        </p:txBody>
      </p:sp>
      <p:cxnSp>
        <p:nvCxnSpPr>
          <p:cNvPr id="4" name="直接箭头连接符 3"/>
          <p:cNvCxnSpPr/>
          <p:nvPr/>
        </p:nvCxnSpPr>
        <p:spPr bwMode="auto">
          <a:xfrm>
            <a:off x="4995495" y="3883384"/>
            <a:ext cx="1401680" cy="619125"/>
          </a:xfrm>
          <a:prstGeom prst="straightConnector1">
            <a:avLst/>
          </a:prstGeom>
          <a:solidFill>
            <a:schemeClr val="accent1"/>
          </a:solidFill>
          <a:ln w="15875" cap="flat" cmpd="sng" algn="ctr">
            <a:solidFill>
              <a:srgbClr val="FF0000"/>
            </a:solidFill>
            <a:prstDash val="solid"/>
            <a:round/>
            <a:headEnd type="none" w="med" len="me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箭头连接符 46"/>
          <p:cNvCxnSpPr/>
          <p:nvPr/>
        </p:nvCxnSpPr>
        <p:spPr bwMode="auto">
          <a:xfrm>
            <a:off x="4955790" y="4511751"/>
            <a:ext cx="946068" cy="195262"/>
          </a:xfrm>
          <a:prstGeom prst="straightConnector1">
            <a:avLst/>
          </a:prstGeom>
          <a:solidFill>
            <a:schemeClr val="accent1"/>
          </a:solidFill>
          <a:ln w="15875" cap="flat" cmpd="sng" algn="ctr">
            <a:solidFill>
              <a:srgbClr val="FF0000"/>
            </a:solidFill>
            <a:prstDash val="solid"/>
            <a:round/>
            <a:headEnd type="none" w="med" len="me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灯片编号占位符 3"/>
          <p:cNvSpPr>
            <a:spLocks noGrp="1"/>
          </p:cNvSpPr>
          <p:nvPr>
            <p:ph type="sldNum" sz="quarter" idx="12"/>
          </p:nvPr>
        </p:nvSpPr>
        <p:spPr>
          <a:xfrm>
            <a:off x="6553200" y="6248400"/>
            <a:ext cx="1905000" cy="457200"/>
          </a:xfrm>
          <a:noFill/>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E7005AE6-3F77-44FD-AAA8-FA837ECF6E85}" type="slidenum">
              <a:rPr lang="en-US" altLang="zh-CN" sz="1400" smtClean="0"/>
              <a:pPr eaLnBrk="1" hangingPunct="1">
                <a:spcBef>
                  <a:spcPct val="0"/>
                </a:spcBef>
                <a:buFontTx/>
                <a:buNone/>
              </a:pPr>
              <a:t>3</a:t>
            </a:fld>
            <a:r>
              <a:rPr lang="en-US" altLang="zh-CN" sz="1400" dirty="0" smtClean="0"/>
              <a:t>/58</a:t>
            </a:r>
          </a:p>
        </p:txBody>
      </p:sp>
    </p:spTree>
    <p:extLst>
      <p:ext uri="{BB962C8B-B14F-4D97-AF65-F5344CB8AC3E}">
        <p14:creationId xmlns:p14="http://schemas.microsoft.com/office/powerpoint/2010/main" val="41164333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a:spLocks noGrp="1"/>
          </p:cNvSpPr>
          <p:nvPr>
            <p:ph type="sldNum" sz="quarter" idx="12"/>
          </p:nvPr>
        </p:nvSpPr>
        <p:spPr>
          <a:xfrm>
            <a:off x="6553200" y="6345324"/>
            <a:ext cx="1905000" cy="3602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99082039-14E7-40A5-85C7-C21948310648}" type="slidenum">
              <a:rPr lang="en-US" altLang="zh-CN" sz="1400" smtClean="0"/>
              <a:pPr eaLnBrk="1" hangingPunct="1">
                <a:spcBef>
                  <a:spcPct val="0"/>
                </a:spcBef>
                <a:buFontTx/>
                <a:buNone/>
              </a:pPr>
              <a:t>30</a:t>
            </a:fld>
            <a:r>
              <a:rPr lang="en-US" altLang="zh-CN" sz="1400" dirty="0" smtClean="0"/>
              <a:t>/48</a:t>
            </a:r>
          </a:p>
        </p:txBody>
      </p:sp>
      <p:sp>
        <p:nvSpPr>
          <p:cNvPr id="26627" name="Rectangle 2"/>
          <p:cNvSpPr>
            <a:spLocks noGrp="1" noChangeArrowheads="1"/>
          </p:cNvSpPr>
          <p:nvPr>
            <p:ph type="title"/>
          </p:nvPr>
        </p:nvSpPr>
        <p:spPr>
          <a:xfrm>
            <a:off x="679761" y="404664"/>
            <a:ext cx="7772400" cy="533400"/>
          </a:xfrm>
        </p:spPr>
        <p:txBody>
          <a:bodyPr/>
          <a:lstStyle/>
          <a:p>
            <a:pPr eaLnBrk="1" hangingPunct="1"/>
            <a:r>
              <a:rPr lang="zh-CN" altLang="en-US" sz="2800" dirty="0" smtClean="0">
                <a:ea typeface="黑体" pitchFamily="49" charset="-122"/>
              </a:rPr>
              <a:t>机器人运动姿态与位置的描述</a:t>
            </a:r>
          </a:p>
        </p:txBody>
      </p:sp>
      <p:sp>
        <p:nvSpPr>
          <p:cNvPr id="26628" name="Rectangle 3"/>
          <p:cNvSpPr>
            <a:spLocks noGrp="1" noChangeArrowheads="1"/>
          </p:cNvSpPr>
          <p:nvPr>
            <p:ph type="body" idx="1"/>
          </p:nvPr>
        </p:nvSpPr>
        <p:spPr>
          <a:xfrm>
            <a:off x="685800" y="1268760"/>
            <a:ext cx="8077200" cy="4724400"/>
          </a:xfrm>
        </p:spPr>
        <p:txBody>
          <a:bodyPr/>
          <a:lstStyle/>
          <a:p>
            <a:pPr eaLnBrk="1" hangingPunct="1"/>
            <a:r>
              <a:rPr lang="zh-CN" altLang="en-US" sz="2400" dirty="0" smtClean="0">
                <a:solidFill>
                  <a:schemeClr val="folHlink"/>
                </a:solidFill>
                <a:ea typeface="黑体" pitchFamily="49" charset="-122"/>
              </a:rPr>
              <a:t>机器人位置的描述</a:t>
            </a:r>
          </a:p>
          <a:p>
            <a:pPr lvl="1" eaLnBrk="1" hangingPunct="1">
              <a:buFont typeface="Wingdings" pitchFamily="2" charset="2"/>
              <a:buChar char="Ø"/>
            </a:pPr>
            <a:r>
              <a:rPr lang="zh-CN" altLang="en-US" sz="2400" dirty="0" smtClean="0">
                <a:solidFill>
                  <a:schemeClr val="accent2"/>
                </a:solidFill>
                <a:ea typeface="黑体" pitchFamily="49" charset="-122"/>
              </a:rPr>
              <a:t>柱面坐标表示位置</a:t>
            </a:r>
            <a:r>
              <a:rPr lang="zh-CN" altLang="en-US" sz="2400" dirty="0" smtClean="0">
                <a:ea typeface="黑体" pitchFamily="49" charset="-122"/>
              </a:rPr>
              <a:t>：先沿基坐标系的</a:t>
            </a:r>
            <a:r>
              <a:rPr lang="en-US" altLang="zh-CN" sz="2400" i="1" dirty="0" smtClean="0">
                <a:ea typeface="黑体" pitchFamily="49" charset="-122"/>
              </a:rPr>
              <a:t>x</a:t>
            </a:r>
            <a:r>
              <a:rPr lang="zh-CN" altLang="en-US" sz="2400" dirty="0" smtClean="0">
                <a:ea typeface="黑体" pitchFamily="49" charset="-122"/>
              </a:rPr>
              <a:t>轴平移</a:t>
            </a:r>
            <a:r>
              <a:rPr lang="en-US" altLang="zh-CN" sz="2400" i="1" dirty="0" smtClean="0">
                <a:ea typeface="黑体" pitchFamily="49" charset="-122"/>
              </a:rPr>
              <a:t>r</a:t>
            </a:r>
            <a:r>
              <a:rPr lang="zh-CN" altLang="en-US" sz="2400" dirty="0" smtClean="0">
                <a:ea typeface="黑体" pitchFamily="49" charset="-122"/>
              </a:rPr>
              <a:t>，再绕基坐标系的</a:t>
            </a:r>
            <a:r>
              <a:rPr lang="en-US" altLang="zh-CN" sz="2400" i="1" dirty="0" smtClean="0">
                <a:ea typeface="黑体" pitchFamily="49" charset="-122"/>
              </a:rPr>
              <a:t>z</a:t>
            </a:r>
            <a:r>
              <a:rPr lang="zh-CN" altLang="en-US" sz="2400" dirty="0" smtClean="0">
                <a:ea typeface="黑体" pitchFamily="49" charset="-122"/>
              </a:rPr>
              <a:t>轴旋转</a:t>
            </a:r>
            <a:r>
              <a:rPr lang="zh-CN" altLang="en-US" sz="2400" i="1" dirty="0" smtClean="0">
                <a:ea typeface="黑体" pitchFamily="49" charset="-122"/>
                <a:sym typeface="Symbol" pitchFamily="18" charset="2"/>
              </a:rPr>
              <a:t></a:t>
            </a:r>
            <a:r>
              <a:rPr lang="zh-CN" altLang="en-US" sz="2400" dirty="0" smtClean="0">
                <a:ea typeface="黑体" pitchFamily="49" charset="-122"/>
                <a:sym typeface="Symbol" pitchFamily="18" charset="2"/>
              </a:rPr>
              <a:t>，再</a:t>
            </a:r>
            <a:r>
              <a:rPr lang="zh-CN" altLang="en-US" sz="2400" dirty="0" smtClean="0">
                <a:ea typeface="黑体" pitchFamily="49" charset="-122"/>
              </a:rPr>
              <a:t>沿基坐标系的</a:t>
            </a:r>
            <a:r>
              <a:rPr lang="en-US" altLang="zh-CN" sz="2400" i="1" dirty="0" smtClean="0">
                <a:ea typeface="黑体" pitchFamily="49" charset="-122"/>
              </a:rPr>
              <a:t>z</a:t>
            </a:r>
            <a:r>
              <a:rPr lang="zh-CN" altLang="en-US" sz="2400" dirty="0" smtClean="0">
                <a:ea typeface="黑体" pitchFamily="49" charset="-122"/>
              </a:rPr>
              <a:t>轴平移</a:t>
            </a:r>
            <a:r>
              <a:rPr lang="en-US" altLang="zh-CN" sz="2400" i="1" dirty="0" smtClean="0">
                <a:ea typeface="黑体" pitchFamily="49" charset="-122"/>
              </a:rPr>
              <a:t>z</a:t>
            </a:r>
            <a:r>
              <a:rPr lang="zh-CN" altLang="en-US" sz="2400" dirty="0" smtClean="0">
                <a:ea typeface="黑体" pitchFamily="49" charset="-122"/>
              </a:rPr>
              <a:t>。</a:t>
            </a:r>
          </a:p>
          <a:p>
            <a:pPr lvl="1" eaLnBrk="1" hangingPunct="1">
              <a:buFont typeface="Wingdings" pitchFamily="2" charset="2"/>
              <a:buChar char="Ø"/>
            </a:pPr>
            <a:endParaRPr lang="zh-CN" altLang="en-US" sz="2400" dirty="0" smtClean="0">
              <a:ea typeface="黑体" pitchFamily="49" charset="-122"/>
            </a:endParaRPr>
          </a:p>
          <a:p>
            <a:pPr lvl="1" eaLnBrk="1" hangingPunct="1">
              <a:buFont typeface="Wingdings" pitchFamily="2" charset="2"/>
              <a:buChar char="Ø"/>
            </a:pPr>
            <a:endParaRPr lang="zh-CN" altLang="en-US" sz="2400" dirty="0" smtClean="0">
              <a:ea typeface="黑体" pitchFamily="49" charset="-122"/>
            </a:endParaRPr>
          </a:p>
          <a:p>
            <a:pPr lvl="1" eaLnBrk="1" hangingPunct="1">
              <a:buFont typeface="Wingdings" pitchFamily="2" charset="2"/>
              <a:buNone/>
            </a:pPr>
            <a:endParaRPr lang="zh-CN" altLang="en-US" sz="2400" dirty="0" smtClean="0">
              <a:ea typeface="黑体" pitchFamily="49" charset="-122"/>
            </a:endParaRPr>
          </a:p>
          <a:p>
            <a:pPr lvl="1" eaLnBrk="1" hangingPunct="1">
              <a:buFont typeface="Wingdings" pitchFamily="2" charset="2"/>
              <a:buChar char="Ø"/>
            </a:pPr>
            <a:endParaRPr lang="zh-CN" altLang="en-US" sz="1800" dirty="0" smtClean="0">
              <a:ea typeface="黑体" pitchFamily="49" charset="-122"/>
            </a:endParaRPr>
          </a:p>
          <a:p>
            <a:pPr lvl="1" eaLnBrk="1" hangingPunct="1">
              <a:buFont typeface="Wingdings" pitchFamily="2" charset="2"/>
              <a:buNone/>
            </a:pPr>
            <a:r>
              <a:rPr lang="zh-CN" altLang="en-US" sz="2400" dirty="0" smtClean="0">
                <a:ea typeface="黑体" pitchFamily="49" charset="-122"/>
              </a:rPr>
              <a:t>     若需要相对于不转动的坐标系规定姿态，则需要对上式绕新的</a:t>
            </a:r>
            <a:r>
              <a:rPr lang="en-US" altLang="zh-CN" sz="2400" i="1" dirty="0" smtClean="0">
                <a:ea typeface="黑体" pitchFamily="49" charset="-122"/>
              </a:rPr>
              <a:t>z</a:t>
            </a:r>
            <a:r>
              <a:rPr lang="zh-CN" altLang="en-US" sz="2400" dirty="0" smtClean="0">
                <a:ea typeface="黑体" pitchFamily="49" charset="-122"/>
              </a:rPr>
              <a:t>轴旋转</a:t>
            </a:r>
            <a:r>
              <a:rPr lang="en-US" altLang="zh-CN" sz="2400" dirty="0" smtClean="0">
                <a:ea typeface="黑体" pitchFamily="49" charset="-122"/>
              </a:rPr>
              <a:t>-</a:t>
            </a:r>
            <a:r>
              <a:rPr lang="en-US" altLang="zh-CN" sz="2400" i="1" dirty="0" smtClean="0">
                <a:ea typeface="黑体" pitchFamily="49" charset="-122"/>
                <a:sym typeface="Symbol" pitchFamily="18" charset="2"/>
              </a:rPr>
              <a:t></a:t>
            </a:r>
            <a:r>
              <a:rPr lang="zh-CN" altLang="en-US" sz="2400" dirty="0" smtClean="0">
                <a:ea typeface="黑体" pitchFamily="49" charset="-122"/>
                <a:sym typeface="Symbol" pitchFamily="18" charset="2"/>
              </a:rPr>
              <a:t>，即：</a:t>
            </a:r>
            <a:endParaRPr lang="zh-CN" altLang="en-US" sz="2400" dirty="0" smtClean="0">
              <a:ea typeface="黑体" pitchFamily="49" charset="-122"/>
            </a:endParaRPr>
          </a:p>
          <a:p>
            <a:pPr lvl="1" eaLnBrk="1" hangingPunct="1">
              <a:buFont typeface="Wingdings" pitchFamily="2" charset="2"/>
              <a:buChar char="Ø"/>
            </a:pPr>
            <a:endParaRPr lang="zh-CN" altLang="en-US" sz="2400" dirty="0" smtClean="0">
              <a:ea typeface="黑体" pitchFamily="49" charset="-122"/>
            </a:endParaRPr>
          </a:p>
          <a:p>
            <a:pPr lvl="1" eaLnBrk="1" hangingPunct="1">
              <a:buFont typeface="Wingdings" pitchFamily="2" charset="2"/>
              <a:buChar char="Ø"/>
            </a:pPr>
            <a:endParaRPr lang="en-US" altLang="zh-CN" sz="2400" dirty="0" smtClean="0">
              <a:ea typeface="黑体" pitchFamily="49" charset="-122"/>
            </a:endParaRPr>
          </a:p>
        </p:txBody>
      </p:sp>
      <p:sp>
        <p:nvSpPr>
          <p:cNvPr id="26629" name="Rectangle 4"/>
          <p:cNvSpPr>
            <a:spLocks noChangeArrowheads="1"/>
          </p:cNvSpPr>
          <p:nvPr/>
        </p:nvSpPr>
        <p:spPr bwMode="auto">
          <a:xfrm>
            <a:off x="228600" y="304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endParaRPr kumimoji="0" lang="zh-CN" altLang="en-US" sz="2000" i="1" dirty="0">
              <a:latin typeface="宋体" pitchFamily="2" charset="-122"/>
            </a:endParaRPr>
          </a:p>
        </p:txBody>
      </p:sp>
      <p:graphicFrame>
        <p:nvGraphicFramePr>
          <p:cNvPr id="26630" name="Object 5"/>
          <p:cNvGraphicFramePr>
            <a:graphicFrameLocks noChangeAspect="1"/>
          </p:cNvGraphicFramePr>
          <p:nvPr>
            <p:extLst>
              <p:ext uri="{D42A27DB-BD31-4B8C-83A1-F6EECF244321}">
                <p14:modId xmlns:p14="http://schemas.microsoft.com/office/powerpoint/2010/main" val="1619118586"/>
              </p:ext>
            </p:extLst>
          </p:nvPr>
        </p:nvGraphicFramePr>
        <p:xfrm>
          <a:off x="2027356" y="2651125"/>
          <a:ext cx="6901128" cy="1485900"/>
        </p:xfrm>
        <a:graphic>
          <a:graphicData uri="http://schemas.openxmlformats.org/presentationml/2006/ole">
            <mc:AlternateContent xmlns:mc="http://schemas.openxmlformats.org/markup-compatibility/2006">
              <mc:Choice xmlns:v="urn:schemas-microsoft-com:vml" Requires="v">
                <p:oleObj spid="_x0000_s26726" name="Equation" r:id="rId3" imgW="5308560" imgH="1143000" progId="Equation.DSMT4">
                  <p:embed/>
                </p:oleObj>
              </mc:Choice>
              <mc:Fallback>
                <p:oleObj name="Equation" r:id="rId3" imgW="5308560" imgH="1143000" progId="Equation.DSMT4">
                  <p:embed/>
                  <p:pic>
                    <p:nvPicPr>
                      <p:cNvPr id="0" name="Object 5"/>
                      <p:cNvPicPr>
                        <a:picLocks noChangeAspect="1" noChangeArrowheads="1"/>
                      </p:cNvPicPr>
                      <p:nvPr/>
                    </p:nvPicPr>
                    <p:blipFill>
                      <a:blip r:embed="rId4"/>
                      <a:srcRect/>
                      <a:stretch>
                        <a:fillRect/>
                      </a:stretch>
                    </p:blipFill>
                    <p:spPr bwMode="auto">
                      <a:xfrm>
                        <a:off x="2027356" y="2651125"/>
                        <a:ext cx="6901128" cy="148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1" name="Object 6"/>
          <p:cNvGraphicFramePr>
            <a:graphicFrameLocks noChangeAspect="1"/>
          </p:cNvGraphicFramePr>
          <p:nvPr>
            <p:extLst>
              <p:ext uri="{D42A27DB-BD31-4B8C-83A1-F6EECF244321}">
                <p14:modId xmlns:p14="http://schemas.microsoft.com/office/powerpoint/2010/main" val="2435776697"/>
              </p:ext>
            </p:extLst>
          </p:nvPr>
        </p:nvGraphicFramePr>
        <p:xfrm>
          <a:off x="824297" y="5089525"/>
          <a:ext cx="8104187" cy="1309688"/>
        </p:xfrm>
        <a:graphic>
          <a:graphicData uri="http://schemas.openxmlformats.org/presentationml/2006/ole">
            <mc:AlternateContent xmlns:mc="http://schemas.openxmlformats.org/markup-compatibility/2006">
              <mc:Choice xmlns:v="urn:schemas-microsoft-com:vml" Requires="v">
                <p:oleObj spid="_x0000_s26727" name="Equation" r:id="rId5" imgW="5778360" imgH="914400" progId="Equation.DSMT4">
                  <p:embed/>
                </p:oleObj>
              </mc:Choice>
              <mc:Fallback>
                <p:oleObj name="Equation" r:id="rId5" imgW="5778360" imgH="914400" progId="Equation.DSMT4">
                  <p:embed/>
                  <p:pic>
                    <p:nvPicPr>
                      <p:cNvPr id="0" name="Object 6"/>
                      <p:cNvPicPr>
                        <a:picLocks noChangeAspect="1" noChangeArrowheads="1"/>
                      </p:cNvPicPr>
                      <p:nvPr/>
                    </p:nvPicPr>
                    <p:blipFill>
                      <a:blip r:embed="rId6"/>
                      <a:srcRect/>
                      <a:stretch>
                        <a:fillRect/>
                      </a:stretch>
                    </p:blipFill>
                    <p:spPr bwMode="auto">
                      <a:xfrm>
                        <a:off x="824297" y="5089525"/>
                        <a:ext cx="8104187" cy="1309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6632" name="Group 7"/>
          <p:cNvGrpSpPr>
            <a:grpSpLocks/>
          </p:cNvGrpSpPr>
          <p:nvPr/>
        </p:nvGrpSpPr>
        <p:grpSpPr bwMode="auto">
          <a:xfrm>
            <a:off x="381000" y="2743200"/>
            <a:ext cx="1524000" cy="1585913"/>
            <a:chOff x="240" y="1728"/>
            <a:chExt cx="960" cy="999"/>
          </a:xfrm>
        </p:grpSpPr>
        <p:sp>
          <p:nvSpPr>
            <p:cNvPr id="26633" name="Line 8"/>
            <p:cNvSpPr>
              <a:spLocks noChangeShapeType="1"/>
            </p:cNvSpPr>
            <p:nvPr/>
          </p:nvSpPr>
          <p:spPr bwMode="auto">
            <a:xfrm flipH="1" flipV="1">
              <a:off x="624" y="1728"/>
              <a:ext cx="0"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34" name="Line 9"/>
            <p:cNvSpPr>
              <a:spLocks noChangeShapeType="1"/>
            </p:cNvSpPr>
            <p:nvPr/>
          </p:nvSpPr>
          <p:spPr bwMode="auto">
            <a:xfrm flipH="1">
              <a:off x="240" y="2352"/>
              <a:ext cx="384"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35" name="Line 10"/>
            <p:cNvSpPr>
              <a:spLocks noChangeShapeType="1"/>
            </p:cNvSpPr>
            <p:nvPr/>
          </p:nvSpPr>
          <p:spPr bwMode="auto">
            <a:xfrm>
              <a:off x="624" y="2352"/>
              <a:ext cx="57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36" name="Line 11"/>
            <p:cNvSpPr>
              <a:spLocks noChangeShapeType="1"/>
            </p:cNvSpPr>
            <p:nvPr/>
          </p:nvSpPr>
          <p:spPr bwMode="auto">
            <a:xfrm>
              <a:off x="624" y="2352"/>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7" name="Line 12"/>
            <p:cNvSpPr>
              <a:spLocks noChangeShapeType="1"/>
            </p:cNvSpPr>
            <p:nvPr/>
          </p:nvSpPr>
          <p:spPr bwMode="auto">
            <a:xfrm flipV="1">
              <a:off x="768" y="2016"/>
              <a:ext cx="0"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8" name="Line 13"/>
            <p:cNvSpPr>
              <a:spLocks noChangeShapeType="1"/>
            </p:cNvSpPr>
            <p:nvPr/>
          </p:nvSpPr>
          <p:spPr bwMode="auto">
            <a:xfrm flipV="1">
              <a:off x="624" y="2016"/>
              <a:ext cx="144"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39" name="Text Box 14"/>
            <p:cNvSpPr txBox="1">
              <a:spLocks noChangeArrowheads="1"/>
            </p:cNvSpPr>
            <p:nvPr/>
          </p:nvSpPr>
          <p:spPr bwMode="auto">
            <a:xfrm>
              <a:off x="240" y="2496"/>
              <a:ext cx="1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800" i="1"/>
                <a:t>x</a:t>
              </a:r>
            </a:p>
          </p:txBody>
        </p:sp>
        <p:sp>
          <p:nvSpPr>
            <p:cNvPr id="26640" name="Text Box 15"/>
            <p:cNvSpPr txBox="1">
              <a:spLocks noChangeArrowheads="1"/>
            </p:cNvSpPr>
            <p:nvPr/>
          </p:nvSpPr>
          <p:spPr bwMode="auto">
            <a:xfrm>
              <a:off x="1008" y="2112"/>
              <a:ext cx="1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800" i="1"/>
                <a:t>y</a:t>
              </a:r>
            </a:p>
          </p:txBody>
        </p:sp>
        <p:sp>
          <p:nvSpPr>
            <p:cNvPr id="26641" name="Text Box 16"/>
            <p:cNvSpPr txBox="1">
              <a:spLocks noChangeArrowheads="1"/>
            </p:cNvSpPr>
            <p:nvPr/>
          </p:nvSpPr>
          <p:spPr bwMode="auto">
            <a:xfrm>
              <a:off x="432" y="1728"/>
              <a:ext cx="1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800" i="1"/>
                <a:t>z</a:t>
              </a:r>
            </a:p>
          </p:txBody>
        </p:sp>
        <p:sp>
          <p:nvSpPr>
            <p:cNvPr id="26642" name="Text Box 17"/>
            <p:cNvSpPr txBox="1">
              <a:spLocks noChangeArrowheads="1"/>
            </p:cNvSpPr>
            <p:nvPr/>
          </p:nvSpPr>
          <p:spPr bwMode="auto">
            <a:xfrm>
              <a:off x="768" y="2160"/>
              <a:ext cx="1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800" i="1">
                  <a:solidFill>
                    <a:schemeClr val="folHlink"/>
                  </a:solidFill>
                </a:rPr>
                <a:t>z</a:t>
              </a:r>
            </a:p>
          </p:txBody>
        </p:sp>
        <p:sp>
          <p:nvSpPr>
            <p:cNvPr id="26643" name="Text Box 18"/>
            <p:cNvSpPr txBox="1">
              <a:spLocks noChangeArrowheads="1"/>
            </p:cNvSpPr>
            <p:nvPr/>
          </p:nvSpPr>
          <p:spPr bwMode="auto">
            <a:xfrm>
              <a:off x="336" y="2208"/>
              <a:ext cx="1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800" i="1">
                  <a:solidFill>
                    <a:schemeClr val="folHlink"/>
                  </a:solidFill>
                </a:rPr>
                <a:t>r</a:t>
              </a:r>
            </a:p>
          </p:txBody>
        </p:sp>
        <p:sp>
          <p:nvSpPr>
            <p:cNvPr id="26644" name="Text Box 19"/>
            <p:cNvSpPr txBox="1">
              <a:spLocks noChangeArrowheads="1"/>
            </p:cNvSpPr>
            <p:nvPr/>
          </p:nvSpPr>
          <p:spPr bwMode="auto">
            <a:xfrm>
              <a:off x="432" y="2409"/>
              <a:ext cx="1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800" i="1">
                  <a:solidFill>
                    <a:schemeClr val="folHlink"/>
                  </a:solidFill>
                  <a:sym typeface="Symbol" pitchFamily="18" charset="2"/>
                </a:rPr>
                <a:t></a:t>
              </a:r>
            </a:p>
          </p:txBody>
        </p:sp>
        <p:sp>
          <p:nvSpPr>
            <p:cNvPr id="26645" name="Arc 20"/>
            <p:cNvSpPr>
              <a:spLocks/>
            </p:cNvSpPr>
            <p:nvPr/>
          </p:nvSpPr>
          <p:spPr bwMode="auto">
            <a:xfrm flipV="1">
              <a:off x="480" y="2208"/>
              <a:ext cx="193" cy="240"/>
            </a:xfrm>
            <a:custGeom>
              <a:avLst/>
              <a:gdLst>
                <a:gd name="T0" fmla="*/ 0 w 18379"/>
                <a:gd name="T1" fmla="*/ 0 h 21600"/>
                <a:gd name="T2" fmla="*/ 0 w 18379"/>
                <a:gd name="T3" fmla="*/ 0 h 21600"/>
                <a:gd name="T4" fmla="*/ 0 w 18379"/>
                <a:gd name="T5" fmla="*/ 0 h 21600"/>
                <a:gd name="T6" fmla="*/ 0 60000 65536"/>
                <a:gd name="T7" fmla="*/ 0 60000 65536"/>
                <a:gd name="T8" fmla="*/ 0 60000 65536"/>
                <a:gd name="T9" fmla="*/ 0 w 18379"/>
                <a:gd name="T10" fmla="*/ 0 h 21600"/>
                <a:gd name="T11" fmla="*/ 18379 w 18379"/>
                <a:gd name="T12" fmla="*/ 21600 h 21600"/>
              </a:gdLst>
              <a:ahLst/>
              <a:cxnLst>
                <a:cxn ang="T6">
                  <a:pos x="T0" y="T1"/>
                </a:cxn>
                <a:cxn ang="T7">
                  <a:pos x="T2" y="T3"/>
                </a:cxn>
                <a:cxn ang="T8">
                  <a:pos x="T4" y="T5"/>
                </a:cxn>
              </a:cxnLst>
              <a:rect l="T9" t="T10" r="T11" b="T12"/>
              <a:pathLst>
                <a:path w="18379" h="21600" fill="none" extrusionOk="0">
                  <a:moveTo>
                    <a:pt x="0" y="784"/>
                  </a:moveTo>
                  <a:cubicBezTo>
                    <a:pt x="1878" y="263"/>
                    <a:pt x="3818" y="-1"/>
                    <a:pt x="5767" y="0"/>
                  </a:cubicBezTo>
                  <a:cubicBezTo>
                    <a:pt x="10292" y="0"/>
                    <a:pt x="14704" y="1421"/>
                    <a:pt x="18378" y="4064"/>
                  </a:cubicBezTo>
                </a:path>
                <a:path w="18379" h="21600" stroke="0" extrusionOk="0">
                  <a:moveTo>
                    <a:pt x="0" y="784"/>
                  </a:moveTo>
                  <a:cubicBezTo>
                    <a:pt x="1878" y="263"/>
                    <a:pt x="3818" y="-1"/>
                    <a:pt x="5767" y="0"/>
                  </a:cubicBezTo>
                  <a:cubicBezTo>
                    <a:pt x="10292" y="0"/>
                    <a:pt x="14704" y="1421"/>
                    <a:pt x="18378" y="4064"/>
                  </a:cubicBezTo>
                  <a:lnTo>
                    <a:pt x="5767" y="21600"/>
                  </a:lnTo>
                  <a:lnTo>
                    <a:pt x="0" y="784"/>
                  </a:lnTo>
                  <a:close/>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60382FE2-6128-4D1A-8458-D3B8DD2870BC}" type="slidenum">
              <a:rPr lang="en-US" altLang="zh-CN" sz="1400" smtClean="0"/>
              <a:pPr eaLnBrk="1" hangingPunct="1">
                <a:spcBef>
                  <a:spcPct val="0"/>
                </a:spcBef>
                <a:buFontTx/>
                <a:buNone/>
              </a:pPr>
              <a:t>31</a:t>
            </a:fld>
            <a:r>
              <a:rPr lang="en-US" altLang="zh-CN" sz="1400" dirty="0" smtClean="0"/>
              <a:t>/48</a:t>
            </a:r>
          </a:p>
        </p:txBody>
      </p:sp>
      <p:sp>
        <p:nvSpPr>
          <p:cNvPr id="27651" name="Rectangle 2"/>
          <p:cNvSpPr>
            <a:spLocks noGrp="1" noChangeArrowheads="1"/>
          </p:cNvSpPr>
          <p:nvPr>
            <p:ph type="title"/>
          </p:nvPr>
        </p:nvSpPr>
        <p:spPr>
          <a:xfrm>
            <a:off x="713582" y="188640"/>
            <a:ext cx="7772400" cy="533400"/>
          </a:xfrm>
        </p:spPr>
        <p:txBody>
          <a:bodyPr/>
          <a:lstStyle/>
          <a:p>
            <a:pPr eaLnBrk="1" hangingPunct="1"/>
            <a:r>
              <a:rPr lang="zh-CN" altLang="en-US" sz="2800" dirty="0" smtClean="0">
                <a:ea typeface="黑体" pitchFamily="49" charset="-122"/>
              </a:rPr>
              <a:t>机器人运动姿态与位置的描述</a:t>
            </a:r>
          </a:p>
        </p:txBody>
      </p:sp>
      <p:sp>
        <p:nvSpPr>
          <p:cNvPr id="27652" name="Rectangle 3"/>
          <p:cNvSpPr>
            <a:spLocks noGrp="1" noChangeArrowheads="1"/>
          </p:cNvSpPr>
          <p:nvPr>
            <p:ph type="body" idx="1"/>
          </p:nvPr>
        </p:nvSpPr>
        <p:spPr>
          <a:xfrm>
            <a:off x="503238" y="800708"/>
            <a:ext cx="8389937" cy="4724400"/>
          </a:xfrm>
        </p:spPr>
        <p:txBody>
          <a:bodyPr/>
          <a:lstStyle/>
          <a:p>
            <a:pPr eaLnBrk="1" hangingPunct="1">
              <a:buFont typeface="Wingdings" pitchFamily="2" charset="2"/>
              <a:buChar char="Ø"/>
            </a:pPr>
            <a:r>
              <a:rPr lang="zh-CN" altLang="en-US" sz="2400" dirty="0" smtClean="0">
                <a:solidFill>
                  <a:schemeClr val="accent2"/>
                </a:solidFill>
                <a:ea typeface="黑体" pitchFamily="49" charset="-122"/>
              </a:rPr>
              <a:t>球面坐标表示位置</a:t>
            </a:r>
            <a:r>
              <a:rPr lang="zh-CN" altLang="en-US" sz="2400" dirty="0" smtClean="0">
                <a:ea typeface="黑体" pitchFamily="49" charset="-122"/>
              </a:rPr>
              <a:t>：先沿基坐标系的</a:t>
            </a:r>
            <a:r>
              <a:rPr lang="en-US" altLang="zh-CN" sz="2400" i="1" dirty="0" smtClean="0">
                <a:ea typeface="黑体" pitchFamily="49" charset="-122"/>
              </a:rPr>
              <a:t>z</a:t>
            </a:r>
            <a:r>
              <a:rPr lang="zh-CN" altLang="en-US" sz="2400" dirty="0" smtClean="0">
                <a:ea typeface="黑体" pitchFamily="49" charset="-122"/>
              </a:rPr>
              <a:t>轴平移</a:t>
            </a:r>
            <a:r>
              <a:rPr lang="en-US" altLang="zh-CN" sz="2400" i="1" dirty="0" smtClean="0">
                <a:ea typeface="黑体" pitchFamily="49" charset="-122"/>
              </a:rPr>
              <a:t>r</a:t>
            </a:r>
            <a:r>
              <a:rPr lang="zh-CN" altLang="en-US" sz="2400" dirty="0" smtClean="0">
                <a:ea typeface="黑体" pitchFamily="49" charset="-122"/>
              </a:rPr>
              <a:t>，再绕基坐标系的</a:t>
            </a:r>
            <a:r>
              <a:rPr lang="en-US" altLang="zh-CN" sz="2400" i="1" dirty="0" smtClean="0">
                <a:ea typeface="黑体" pitchFamily="49" charset="-122"/>
              </a:rPr>
              <a:t>y</a:t>
            </a:r>
            <a:r>
              <a:rPr lang="zh-CN" altLang="en-US" sz="2400" dirty="0" smtClean="0">
                <a:ea typeface="黑体" pitchFamily="49" charset="-122"/>
              </a:rPr>
              <a:t>轴旋转</a:t>
            </a:r>
            <a:r>
              <a:rPr lang="zh-CN" altLang="en-US" sz="2400" i="1" dirty="0" smtClean="0">
                <a:ea typeface="黑体" pitchFamily="49" charset="-122"/>
                <a:sym typeface="Symbol" pitchFamily="18" charset="2"/>
              </a:rPr>
              <a:t></a:t>
            </a:r>
            <a:r>
              <a:rPr lang="zh-CN" altLang="en-US" sz="2400" dirty="0" smtClean="0">
                <a:ea typeface="黑体" pitchFamily="49" charset="-122"/>
                <a:sym typeface="Symbol" pitchFamily="18" charset="2"/>
              </a:rPr>
              <a:t>，再</a:t>
            </a:r>
            <a:r>
              <a:rPr lang="zh-CN" altLang="en-US" sz="2400" dirty="0" smtClean="0">
                <a:ea typeface="黑体" pitchFamily="49" charset="-122"/>
              </a:rPr>
              <a:t>沿基坐标系的</a:t>
            </a:r>
            <a:r>
              <a:rPr lang="en-US" altLang="zh-CN" sz="2400" i="1" dirty="0" smtClean="0">
                <a:ea typeface="黑体" pitchFamily="49" charset="-122"/>
              </a:rPr>
              <a:t>z</a:t>
            </a:r>
            <a:r>
              <a:rPr lang="zh-CN" altLang="en-US" sz="2400" dirty="0" smtClean="0">
                <a:ea typeface="黑体" pitchFamily="49" charset="-122"/>
              </a:rPr>
              <a:t>轴旋转</a:t>
            </a:r>
            <a:r>
              <a:rPr lang="zh-CN" altLang="en-US" sz="2400" i="1" dirty="0" smtClean="0">
                <a:ea typeface="黑体" pitchFamily="49" charset="-122"/>
                <a:sym typeface="Symbol" pitchFamily="18" charset="2"/>
              </a:rPr>
              <a:t></a:t>
            </a:r>
            <a:r>
              <a:rPr lang="zh-CN" altLang="en-US" sz="2400" dirty="0" smtClean="0">
                <a:ea typeface="黑体" pitchFamily="49" charset="-122"/>
              </a:rPr>
              <a:t>。</a:t>
            </a:r>
          </a:p>
          <a:p>
            <a:pPr lvl="1" eaLnBrk="1" hangingPunct="1">
              <a:buFont typeface="Wingdings" pitchFamily="2" charset="2"/>
              <a:buChar char="Ø"/>
            </a:pPr>
            <a:endParaRPr lang="zh-CN" altLang="en-US" sz="2400" dirty="0" smtClean="0">
              <a:ea typeface="黑体" pitchFamily="49" charset="-122"/>
            </a:endParaRPr>
          </a:p>
          <a:p>
            <a:pPr lvl="1" eaLnBrk="1" hangingPunct="1">
              <a:buFont typeface="Wingdings" pitchFamily="2" charset="2"/>
              <a:buChar char="Ø"/>
            </a:pPr>
            <a:endParaRPr lang="zh-CN" altLang="en-US" sz="2400" dirty="0" smtClean="0">
              <a:ea typeface="黑体" pitchFamily="49" charset="-122"/>
            </a:endParaRPr>
          </a:p>
          <a:p>
            <a:pPr lvl="1" eaLnBrk="1" hangingPunct="1">
              <a:buFont typeface="Wingdings" pitchFamily="2" charset="2"/>
              <a:buNone/>
            </a:pPr>
            <a:endParaRPr lang="zh-CN" altLang="en-US" sz="2400" dirty="0" smtClean="0">
              <a:ea typeface="黑体" pitchFamily="49" charset="-122"/>
            </a:endParaRPr>
          </a:p>
          <a:p>
            <a:pPr lvl="1" eaLnBrk="1" hangingPunct="1">
              <a:buFont typeface="Wingdings" pitchFamily="2" charset="2"/>
              <a:buChar char="Ø"/>
            </a:pPr>
            <a:endParaRPr lang="zh-CN" altLang="en-US" sz="1800" dirty="0" smtClean="0">
              <a:ea typeface="黑体" pitchFamily="49" charset="-122"/>
            </a:endParaRPr>
          </a:p>
          <a:p>
            <a:pPr lvl="1" eaLnBrk="1" hangingPunct="1">
              <a:buFont typeface="Wingdings" pitchFamily="2" charset="2"/>
              <a:buNone/>
            </a:pPr>
            <a:r>
              <a:rPr lang="zh-CN" altLang="en-US" sz="2400" dirty="0" smtClean="0">
                <a:ea typeface="黑体" pitchFamily="49" charset="-122"/>
              </a:rPr>
              <a:t>           若需要相对于不转动的坐标系规定姿态，则需要  </a:t>
            </a:r>
          </a:p>
          <a:p>
            <a:pPr lvl="1" eaLnBrk="1" hangingPunct="1">
              <a:buFont typeface="Wingdings" pitchFamily="2" charset="2"/>
              <a:buNone/>
            </a:pPr>
            <a:r>
              <a:rPr lang="zh-CN" altLang="en-US" sz="2400" dirty="0" smtClean="0">
                <a:ea typeface="黑体" pitchFamily="49" charset="-122"/>
              </a:rPr>
              <a:t>           对上式绕新的</a:t>
            </a:r>
            <a:r>
              <a:rPr lang="en-US" altLang="zh-CN" sz="2400" i="1" dirty="0" smtClean="0">
                <a:ea typeface="黑体" pitchFamily="49" charset="-122"/>
              </a:rPr>
              <a:t>y</a:t>
            </a:r>
            <a:r>
              <a:rPr lang="zh-CN" altLang="en-US" sz="2400" dirty="0" smtClean="0">
                <a:ea typeface="黑体" pitchFamily="49" charset="-122"/>
              </a:rPr>
              <a:t>轴旋转</a:t>
            </a:r>
            <a:r>
              <a:rPr lang="en-US" altLang="zh-CN" sz="2400" dirty="0" smtClean="0">
                <a:ea typeface="黑体" pitchFamily="49" charset="-122"/>
              </a:rPr>
              <a:t>- </a:t>
            </a:r>
            <a:r>
              <a:rPr lang="en-US" altLang="zh-CN" sz="2400" i="1" dirty="0" smtClean="0">
                <a:ea typeface="黑体" pitchFamily="49" charset="-122"/>
                <a:sym typeface="Symbol" pitchFamily="18" charset="2"/>
              </a:rPr>
              <a:t> </a:t>
            </a:r>
            <a:r>
              <a:rPr lang="en-US" altLang="zh-CN" sz="2400" dirty="0" smtClean="0">
                <a:ea typeface="黑体" pitchFamily="49" charset="-122"/>
                <a:sym typeface="Symbol" pitchFamily="18" charset="2"/>
              </a:rPr>
              <a:t>,</a:t>
            </a:r>
            <a:r>
              <a:rPr lang="zh-CN" altLang="en-US" sz="2400" dirty="0" smtClean="0">
                <a:ea typeface="黑体" pitchFamily="49" charset="-122"/>
                <a:sym typeface="Symbol" pitchFamily="18" charset="2"/>
              </a:rPr>
              <a:t>再</a:t>
            </a:r>
            <a:r>
              <a:rPr lang="zh-CN" altLang="en-US" sz="2400" dirty="0" smtClean="0">
                <a:ea typeface="黑体" pitchFamily="49" charset="-122"/>
              </a:rPr>
              <a:t>绕新的</a:t>
            </a:r>
            <a:r>
              <a:rPr lang="en-US" altLang="zh-CN" sz="2400" i="1" dirty="0" smtClean="0">
                <a:ea typeface="黑体" pitchFamily="49" charset="-122"/>
              </a:rPr>
              <a:t>z</a:t>
            </a:r>
            <a:r>
              <a:rPr lang="zh-CN" altLang="en-US" sz="2400" dirty="0" smtClean="0">
                <a:ea typeface="黑体" pitchFamily="49" charset="-122"/>
              </a:rPr>
              <a:t>轴旋转</a:t>
            </a:r>
            <a:r>
              <a:rPr lang="en-US" altLang="zh-CN" sz="2400" dirty="0" smtClean="0">
                <a:ea typeface="黑体" pitchFamily="49" charset="-122"/>
              </a:rPr>
              <a:t>-</a:t>
            </a:r>
            <a:r>
              <a:rPr lang="en-US" altLang="zh-CN" sz="2400" i="1" dirty="0" smtClean="0">
                <a:ea typeface="黑体" pitchFamily="49" charset="-122"/>
                <a:sym typeface="Symbol" pitchFamily="18" charset="2"/>
              </a:rPr>
              <a:t></a:t>
            </a:r>
            <a:r>
              <a:rPr lang="zh-CN" altLang="en-US" sz="2400" dirty="0" smtClean="0">
                <a:ea typeface="黑体" pitchFamily="49" charset="-122"/>
                <a:sym typeface="Symbol" pitchFamily="18" charset="2"/>
              </a:rPr>
              <a:t>，即：</a:t>
            </a:r>
            <a:endParaRPr lang="zh-CN" altLang="en-US" sz="2400" dirty="0" smtClean="0">
              <a:ea typeface="黑体" pitchFamily="49" charset="-122"/>
            </a:endParaRPr>
          </a:p>
          <a:p>
            <a:pPr lvl="1" eaLnBrk="1" hangingPunct="1">
              <a:buFont typeface="Wingdings" pitchFamily="2" charset="2"/>
              <a:buChar char="Ø"/>
            </a:pPr>
            <a:endParaRPr lang="zh-CN" altLang="en-US" sz="2400" dirty="0" smtClean="0">
              <a:ea typeface="黑体" pitchFamily="49" charset="-122"/>
            </a:endParaRPr>
          </a:p>
          <a:p>
            <a:pPr lvl="1" eaLnBrk="1" hangingPunct="1">
              <a:buFont typeface="Wingdings" pitchFamily="2" charset="2"/>
              <a:buChar char="Ø"/>
            </a:pPr>
            <a:endParaRPr lang="en-US" altLang="zh-CN" sz="2400" dirty="0" smtClean="0">
              <a:ea typeface="黑体" pitchFamily="49" charset="-122"/>
            </a:endParaRPr>
          </a:p>
        </p:txBody>
      </p:sp>
      <p:sp>
        <p:nvSpPr>
          <p:cNvPr id="27653" name="Rectangle 4"/>
          <p:cNvSpPr>
            <a:spLocks noChangeArrowheads="1"/>
          </p:cNvSpPr>
          <p:nvPr/>
        </p:nvSpPr>
        <p:spPr bwMode="auto">
          <a:xfrm>
            <a:off x="228600" y="304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endParaRPr kumimoji="0" lang="zh-CN" altLang="en-US" sz="2000" i="1" dirty="0">
              <a:latin typeface="宋体" pitchFamily="2" charset="-122"/>
            </a:endParaRPr>
          </a:p>
        </p:txBody>
      </p:sp>
      <p:graphicFrame>
        <p:nvGraphicFramePr>
          <p:cNvPr id="27654" name="Object 5"/>
          <p:cNvGraphicFramePr>
            <a:graphicFrameLocks noChangeAspect="1"/>
          </p:cNvGraphicFramePr>
          <p:nvPr>
            <p:extLst>
              <p:ext uri="{D42A27DB-BD31-4B8C-83A1-F6EECF244321}">
                <p14:modId xmlns:p14="http://schemas.microsoft.com/office/powerpoint/2010/main" val="2530506267"/>
              </p:ext>
            </p:extLst>
          </p:nvPr>
        </p:nvGraphicFramePr>
        <p:xfrm>
          <a:off x="99046" y="1736812"/>
          <a:ext cx="8937450" cy="1428750"/>
        </p:xfrm>
        <a:graphic>
          <a:graphicData uri="http://schemas.openxmlformats.org/presentationml/2006/ole">
            <mc:AlternateContent xmlns:mc="http://schemas.openxmlformats.org/markup-compatibility/2006">
              <mc:Choice xmlns:v="urn:schemas-microsoft-com:vml" Requires="v">
                <p:oleObj spid="_x0000_s27751" name="Equation" r:id="rId3" imgW="7149960" imgH="1143000" progId="Equation.DSMT4">
                  <p:embed/>
                </p:oleObj>
              </mc:Choice>
              <mc:Fallback>
                <p:oleObj name="Equation" r:id="rId3" imgW="7149960" imgH="1143000" progId="Equation.DSMT4">
                  <p:embed/>
                  <p:pic>
                    <p:nvPicPr>
                      <p:cNvPr id="0" name="Object 5"/>
                      <p:cNvPicPr>
                        <a:picLocks noChangeAspect="1" noChangeArrowheads="1"/>
                      </p:cNvPicPr>
                      <p:nvPr/>
                    </p:nvPicPr>
                    <p:blipFill>
                      <a:blip r:embed="rId4"/>
                      <a:srcRect/>
                      <a:stretch>
                        <a:fillRect/>
                      </a:stretch>
                    </p:blipFill>
                    <p:spPr bwMode="auto">
                      <a:xfrm>
                        <a:off x="99046" y="1736812"/>
                        <a:ext cx="8937450" cy="142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5" name="Object 6"/>
          <p:cNvGraphicFramePr>
            <a:graphicFrameLocks noChangeAspect="1"/>
          </p:cNvGraphicFramePr>
          <p:nvPr>
            <p:extLst>
              <p:ext uri="{D42A27DB-BD31-4B8C-83A1-F6EECF244321}">
                <p14:modId xmlns:p14="http://schemas.microsoft.com/office/powerpoint/2010/main" val="2000733971"/>
              </p:ext>
            </p:extLst>
          </p:nvPr>
        </p:nvGraphicFramePr>
        <p:xfrm>
          <a:off x="778197" y="4185084"/>
          <a:ext cx="8042275" cy="2552700"/>
        </p:xfrm>
        <a:graphic>
          <a:graphicData uri="http://schemas.openxmlformats.org/presentationml/2006/ole">
            <mc:AlternateContent xmlns:mc="http://schemas.openxmlformats.org/markup-compatibility/2006">
              <mc:Choice xmlns:v="urn:schemas-microsoft-com:vml" Requires="v">
                <p:oleObj spid="_x0000_s27752" name="Equation" r:id="rId5" imgW="6705360" imgH="2082600" progId="Equation.DSMT4">
                  <p:embed/>
                </p:oleObj>
              </mc:Choice>
              <mc:Fallback>
                <p:oleObj name="Equation" r:id="rId5" imgW="6705360" imgH="2082600" progId="Equation.DSMT4">
                  <p:embed/>
                  <p:pic>
                    <p:nvPicPr>
                      <p:cNvPr id="0" name="Object 6"/>
                      <p:cNvPicPr>
                        <a:picLocks noChangeAspect="1" noChangeArrowheads="1"/>
                      </p:cNvPicPr>
                      <p:nvPr/>
                    </p:nvPicPr>
                    <p:blipFill>
                      <a:blip r:embed="rId6"/>
                      <a:srcRect/>
                      <a:stretch>
                        <a:fillRect/>
                      </a:stretch>
                    </p:blipFill>
                    <p:spPr bwMode="auto">
                      <a:xfrm>
                        <a:off x="778197" y="4185084"/>
                        <a:ext cx="8042275" cy="2552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656" name="Group 7"/>
          <p:cNvGrpSpPr>
            <a:grpSpLocks/>
          </p:cNvGrpSpPr>
          <p:nvPr/>
        </p:nvGrpSpPr>
        <p:grpSpPr bwMode="auto">
          <a:xfrm>
            <a:off x="179388" y="2959149"/>
            <a:ext cx="1524000" cy="1477963"/>
            <a:chOff x="240" y="1796"/>
            <a:chExt cx="960" cy="931"/>
          </a:xfrm>
        </p:grpSpPr>
        <p:sp>
          <p:nvSpPr>
            <p:cNvPr id="27657" name="Line 8"/>
            <p:cNvSpPr>
              <a:spLocks noChangeShapeType="1"/>
            </p:cNvSpPr>
            <p:nvPr/>
          </p:nvSpPr>
          <p:spPr bwMode="auto">
            <a:xfrm flipH="1" flipV="1">
              <a:off x="624" y="1872"/>
              <a:ext cx="0"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8" name="Line 9"/>
            <p:cNvSpPr>
              <a:spLocks noChangeShapeType="1"/>
            </p:cNvSpPr>
            <p:nvPr/>
          </p:nvSpPr>
          <p:spPr bwMode="auto">
            <a:xfrm flipH="1">
              <a:off x="240" y="2352"/>
              <a:ext cx="384"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9" name="Line 10"/>
            <p:cNvSpPr>
              <a:spLocks noChangeShapeType="1"/>
            </p:cNvSpPr>
            <p:nvPr/>
          </p:nvSpPr>
          <p:spPr bwMode="auto">
            <a:xfrm>
              <a:off x="624" y="2352"/>
              <a:ext cx="57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0" name="Line 11"/>
            <p:cNvSpPr>
              <a:spLocks noChangeShapeType="1"/>
            </p:cNvSpPr>
            <p:nvPr/>
          </p:nvSpPr>
          <p:spPr bwMode="auto">
            <a:xfrm>
              <a:off x="624" y="2352"/>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1" name="Line 12"/>
            <p:cNvSpPr>
              <a:spLocks noChangeShapeType="1"/>
            </p:cNvSpPr>
            <p:nvPr/>
          </p:nvSpPr>
          <p:spPr bwMode="auto">
            <a:xfrm flipV="1">
              <a:off x="768" y="2016"/>
              <a:ext cx="0"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2" name="Line 13"/>
            <p:cNvSpPr>
              <a:spLocks noChangeShapeType="1"/>
            </p:cNvSpPr>
            <p:nvPr/>
          </p:nvSpPr>
          <p:spPr bwMode="auto">
            <a:xfrm flipV="1">
              <a:off x="624" y="2016"/>
              <a:ext cx="144"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3" name="Text Box 14"/>
            <p:cNvSpPr txBox="1">
              <a:spLocks noChangeArrowheads="1"/>
            </p:cNvSpPr>
            <p:nvPr/>
          </p:nvSpPr>
          <p:spPr bwMode="auto">
            <a:xfrm>
              <a:off x="240" y="2496"/>
              <a:ext cx="1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800" i="1"/>
                <a:t>x</a:t>
              </a:r>
            </a:p>
          </p:txBody>
        </p:sp>
        <p:sp>
          <p:nvSpPr>
            <p:cNvPr id="27664" name="Text Box 15"/>
            <p:cNvSpPr txBox="1">
              <a:spLocks noChangeArrowheads="1"/>
            </p:cNvSpPr>
            <p:nvPr/>
          </p:nvSpPr>
          <p:spPr bwMode="auto">
            <a:xfrm>
              <a:off x="1008" y="2112"/>
              <a:ext cx="1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800" i="1"/>
                <a:t>y</a:t>
              </a:r>
            </a:p>
          </p:txBody>
        </p:sp>
        <p:sp>
          <p:nvSpPr>
            <p:cNvPr id="27665" name="Text Box 16"/>
            <p:cNvSpPr txBox="1">
              <a:spLocks noChangeArrowheads="1"/>
            </p:cNvSpPr>
            <p:nvPr/>
          </p:nvSpPr>
          <p:spPr bwMode="auto">
            <a:xfrm>
              <a:off x="432" y="1796"/>
              <a:ext cx="1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800" i="1"/>
                <a:t>z</a:t>
              </a:r>
            </a:p>
          </p:txBody>
        </p:sp>
        <p:sp>
          <p:nvSpPr>
            <p:cNvPr id="27666" name="Text Box 17"/>
            <p:cNvSpPr txBox="1">
              <a:spLocks noChangeArrowheads="1"/>
            </p:cNvSpPr>
            <p:nvPr/>
          </p:nvSpPr>
          <p:spPr bwMode="auto">
            <a:xfrm>
              <a:off x="768" y="2160"/>
              <a:ext cx="1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800" i="1">
                  <a:solidFill>
                    <a:schemeClr val="folHlink"/>
                  </a:solidFill>
                </a:rPr>
                <a:t>r</a:t>
              </a:r>
            </a:p>
          </p:txBody>
        </p:sp>
        <p:sp>
          <p:nvSpPr>
            <p:cNvPr id="27667" name="Text Box 18"/>
            <p:cNvSpPr txBox="1">
              <a:spLocks noChangeArrowheads="1"/>
            </p:cNvSpPr>
            <p:nvPr/>
          </p:nvSpPr>
          <p:spPr bwMode="auto">
            <a:xfrm>
              <a:off x="576" y="1872"/>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800" i="1">
                  <a:solidFill>
                    <a:schemeClr val="folHlink"/>
                  </a:solidFill>
                  <a:sym typeface="Symbol" pitchFamily="18" charset="2"/>
                </a:rPr>
                <a:t></a:t>
              </a:r>
              <a:endParaRPr lang="en-US" altLang="zh-CN" sz="1800" i="1">
                <a:solidFill>
                  <a:schemeClr val="folHlink"/>
                </a:solidFill>
              </a:endParaRPr>
            </a:p>
          </p:txBody>
        </p:sp>
        <p:sp>
          <p:nvSpPr>
            <p:cNvPr id="27668" name="Text Box 19"/>
            <p:cNvSpPr txBox="1">
              <a:spLocks noChangeArrowheads="1"/>
            </p:cNvSpPr>
            <p:nvPr/>
          </p:nvSpPr>
          <p:spPr bwMode="auto">
            <a:xfrm>
              <a:off x="432" y="2409"/>
              <a:ext cx="1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1800" i="1">
                  <a:solidFill>
                    <a:schemeClr val="folHlink"/>
                  </a:solidFill>
                  <a:sym typeface="Symbol" pitchFamily="18" charset="2"/>
                </a:rPr>
                <a:t></a:t>
              </a:r>
            </a:p>
          </p:txBody>
        </p:sp>
        <p:sp>
          <p:nvSpPr>
            <p:cNvPr id="27669" name="Arc 20"/>
            <p:cNvSpPr>
              <a:spLocks/>
            </p:cNvSpPr>
            <p:nvPr/>
          </p:nvSpPr>
          <p:spPr bwMode="auto">
            <a:xfrm flipV="1">
              <a:off x="480" y="2208"/>
              <a:ext cx="193" cy="240"/>
            </a:xfrm>
            <a:custGeom>
              <a:avLst/>
              <a:gdLst>
                <a:gd name="T0" fmla="*/ 0 w 18379"/>
                <a:gd name="T1" fmla="*/ 0 h 21600"/>
                <a:gd name="T2" fmla="*/ 0 w 18379"/>
                <a:gd name="T3" fmla="*/ 0 h 21600"/>
                <a:gd name="T4" fmla="*/ 0 w 18379"/>
                <a:gd name="T5" fmla="*/ 0 h 21600"/>
                <a:gd name="T6" fmla="*/ 0 60000 65536"/>
                <a:gd name="T7" fmla="*/ 0 60000 65536"/>
                <a:gd name="T8" fmla="*/ 0 60000 65536"/>
                <a:gd name="T9" fmla="*/ 0 w 18379"/>
                <a:gd name="T10" fmla="*/ 0 h 21600"/>
                <a:gd name="T11" fmla="*/ 18379 w 18379"/>
                <a:gd name="T12" fmla="*/ 21600 h 21600"/>
              </a:gdLst>
              <a:ahLst/>
              <a:cxnLst>
                <a:cxn ang="T6">
                  <a:pos x="T0" y="T1"/>
                </a:cxn>
                <a:cxn ang="T7">
                  <a:pos x="T2" y="T3"/>
                </a:cxn>
                <a:cxn ang="T8">
                  <a:pos x="T4" y="T5"/>
                </a:cxn>
              </a:cxnLst>
              <a:rect l="T9" t="T10" r="T11" b="T12"/>
              <a:pathLst>
                <a:path w="18379" h="21600" fill="none" extrusionOk="0">
                  <a:moveTo>
                    <a:pt x="0" y="784"/>
                  </a:moveTo>
                  <a:cubicBezTo>
                    <a:pt x="1878" y="263"/>
                    <a:pt x="3818" y="-1"/>
                    <a:pt x="5767" y="0"/>
                  </a:cubicBezTo>
                  <a:cubicBezTo>
                    <a:pt x="10292" y="0"/>
                    <a:pt x="14704" y="1421"/>
                    <a:pt x="18378" y="4064"/>
                  </a:cubicBezTo>
                </a:path>
                <a:path w="18379" h="21600" stroke="0" extrusionOk="0">
                  <a:moveTo>
                    <a:pt x="0" y="784"/>
                  </a:moveTo>
                  <a:cubicBezTo>
                    <a:pt x="1878" y="263"/>
                    <a:pt x="3818" y="-1"/>
                    <a:pt x="5767" y="0"/>
                  </a:cubicBezTo>
                  <a:cubicBezTo>
                    <a:pt x="10292" y="0"/>
                    <a:pt x="14704" y="1421"/>
                    <a:pt x="18378" y="4064"/>
                  </a:cubicBezTo>
                  <a:lnTo>
                    <a:pt x="5767" y="21600"/>
                  </a:lnTo>
                  <a:lnTo>
                    <a:pt x="0" y="784"/>
                  </a:lnTo>
                  <a:close/>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670" name="Arc 21"/>
            <p:cNvSpPr>
              <a:spLocks/>
            </p:cNvSpPr>
            <p:nvPr/>
          </p:nvSpPr>
          <p:spPr bwMode="auto">
            <a:xfrm>
              <a:off x="624" y="2112"/>
              <a:ext cx="96" cy="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58AAB098-BED0-4B2F-8611-1C3EF22D7EBA}" type="slidenum">
              <a:rPr lang="en-US" altLang="zh-CN" sz="1400" smtClean="0"/>
              <a:pPr eaLnBrk="1" hangingPunct="1">
                <a:spcBef>
                  <a:spcPct val="0"/>
                </a:spcBef>
                <a:buFontTx/>
                <a:buNone/>
              </a:pPr>
              <a:t>32</a:t>
            </a:fld>
            <a:r>
              <a:rPr lang="en-US" altLang="zh-CN" sz="1400" dirty="0" smtClean="0"/>
              <a:t>/48</a:t>
            </a:r>
          </a:p>
        </p:txBody>
      </p:sp>
      <p:sp>
        <p:nvSpPr>
          <p:cNvPr id="28675" name="Rectangle 2"/>
          <p:cNvSpPr>
            <a:spLocks noGrp="1" noChangeArrowheads="1"/>
          </p:cNvSpPr>
          <p:nvPr>
            <p:ph type="title"/>
          </p:nvPr>
        </p:nvSpPr>
        <p:spPr>
          <a:xfrm>
            <a:off x="745023" y="304800"/>
            <a:ext cx="7772400" cy="533400"/>
          </a:xfrm>
        </p:spPr>
        <p:txBody>
          <a:bodyPr/>
          <a:lstStyle/>
          <a:p>
            <a:pPr eaLnBrk="1" hangingPunct="1"/>
            <a:r>
              <a:rPr lang="zh-CN" altLang="en-US" sz="3200" dirty="0" smtClean="0">
                <a:ea typeface="黑体" pitchFamily="49" charset="-122"/>
              </a:rPr>
              <a:t>通用旋转变换</a:t>
            </a:r>
          </a:p>
        </p:txBody>
      </p:sp>
      <p:sp>
        <p:nvSpPr>
          <p:cNvPr id="28676" name="Rectangle 3"/>
          <p:cNvSpPr>
            <a:spLocks noGrp="1" noChangeArrowheads="1"/>
          </p:cNvSpPr>
          <p:nvPr>
            <p:ph type="body" idx="1"/>
          </p:nvPr>
        </p:nvSpPr>
        <p:spPr>
          <a:xfrm>
            <a:off x="457200" y="1124744"/>
            <a:ext cx="8305800" cy="4860540"/>
          </a:xfrm>
        </p:spPr>
        <p:txBody>
          <a:bodyPr/>
          <a:lstStyle/>
          <a:p>
            <a:pPr marL="0" indent="0" eaLnBrk="1" hangingPunct="1"/>
            <a:r>
              <a:rPr lang="en-US" altLang="zh-CN" sz="2800" dirty="0" smtClean="0">
                <a:solidFill>
                  <a:schemeClr val="hlink"/>
                </a:solidFill>
                <a:ea typeface="黑体" pitchFamily="49" charset="-122"/>
              </a:rPr>
              <a:t> </a:t>
            </a:r>
            <a:r>
              <a:rPr lang="zh-CN" altLang="en-US" sz="2800" dirty="0" smtClean="0">
                <a:solidFill>
                  <a:schemeClr val="hlink"/>
                </a:solidFill>
                <a:ea typeface="黑体" pitchFamily="49" charset="-122"/>
              </a:rPr>
              <a:t>通用旋转变换：</a:t>
            </a:r>
          </a:p>
          <a:p>
            <a:pPr marL="0" indent="0" eaLnBrk="1" hangingPunct="1">
              <a:buFontTx/>
              <a:buNone/>
            </a:pPr>
            <a:r>
              <a:rPr lang="zh-CN" altLang="en-US" sz="2400" dirty="0" smtClean="0">
                <a:ea typeface="黑体" pitchFamily="49" charset="-122"/>
              </a:rPr>
              <a:t>设坐标系</a:t>
            </a:r>
            <a:r>
              <a:rPr lang="en-US" altLang="zh-CN" sz="2400" dirty="0" smtClean="0">
                <a:ea typeface="黑体" pitchFamily="49" charset="-122"/>
              </a:rPr>
              <a:t>{C}</a:t>
            </a:r>
            <a:r>
              <a:rPr lang="zh-CN" altLang="en-US" sz="2400" dirty="0" smtClean="0">
                <a:ea typeface="黑体" pitchFamily="49" charset="-122"/>
              </a:rPr>
              <a:t>在基坐标系下的描述为</a:t>
            </a:r>
            <a:r>
              <a:rPr lang="en-US" altLang="zh-CN" sz="2400" i="1" dirty="0" smtClean="0">
                <a:ea typeface="黑体" pitchFamily="49" charset="-122"/>
              </a:rPr>
              <a:t>C</a:t>
            </a:r>
            <a:r>
              <a:rPr lang="zh-CN" altLang="en-US" sz="2400" dirty="0" smtClean="0">
                <a:ea typeface="黑体" pitchFamily="49" charset="-122"/>
              </a:rPr>
              <a:t>。设 </a:t>
            </a:r>
            <a:r>
              <a:rPr lang="en-US" altLang="zh-CN" sz="2400" i="1" dirty="0" smtClean="0">
                <a:ea typeface="黑体" pitchFamily="49" charset="-122"/>
              </a:rPr>
              <a:t>f </a:t>
            </a:r>
            <a:r>
              <a:rPr lang="zh-CN" altLang="en-US" sz="2400" dirty="0" smtClean="0">
                <a:ea typeface="黑体" pitchFamily="49" charset="-122"/>
              </a:rPr>
              <a:t>为坐标系</a:t>
            </a:r>
            <a:r>
              <a:rPr lang="en-US" altLang="zh-CN" sz="2400" dirty="0" smtClean="0">
                <a:ea typeface="黑体" pitchFamily="49" charset="-122"/>
              </a:rPr>
              <a:t>{C}</a:t>
            </a:r>
            <a:r>
              <a:rPr lang="zh-CN" altLang="en-US" sz="2400" dirty="0" smtClean="0">
                <a:ea typeface="黑体" pitchFamily="49" charset="-122"/>
              </a:rPr>
              <a:t>的</a:t>
            </a:r>
            <a:r>
              <a:rPr lang="en-US" altLang="zh-CN" sz="2400" i="1" dirty="0" smtClean="0">
                <a:ea typeface="黑体" pitchFamily="49" charset="-122"/>
              </a:rPr>
              <a:t>z</a:t>
            </a:r>
            <a:r>
              <a:rPr lang="zh-CN" altLang="en-US" sz="2400" dirty="0" smtClean="0">
                <a:ea typeface="黑体" pitchFamily="49" charset="-122"/>
              </a:rPr>
              <a:t>轴上的单位矢量，即：</a:t>
            </a:r>
          </a:p>
          <a:p>
            <a:pPr marL="0" indent="0" eaLnBrk="1" hangingPunct="1">
              <a:buFontTx/>
              <a:buNone/>
            </a:pPr>
            <a:endParaRPr lang="zh-CN" altLang="en-US" sz="2400" dirty="0" smtClean="0">
              <a:ea typeface="黑体" pitchFamily="49" charset="-122"/>
            </a:endParaRPr>
          </a:p>
          <a:p>
            <a:pPr marL="0" indent="0" eaLnBrk="1" hangingPunct="1">
              <a:buFontTx/>
              <a:buNone/>
            </a:pPr>
            <a:endParaRPr lang="zh-CN" altLang="en-US" sz="2400" dirty="0" smtClean="0">
              <a:ea typeface="黑体" pitchFamily="49" charset="-122"/>
            </a:endParaRPr>
          </a:p>
          <a:p>
            <a:pPr marL="0" indent="0" eaLnBrk="1" hangingPunct="1">
              <a:buFontTx/>
              <a:buNone/>
            </a:pPr>
            <a:endParaRPr lang="zh-CN" altLang="en-US" sz="2400" dirty="0" smtClean="0">
              <a:ea typeface="黑体" pitchFamily="49" charset="-122"/>
            </a:endParaRPr>
          </a:p>
          <a:p>
            <a:pPr marL="0" indent="0" eaLnBrk="1" hangingPunct="1">
              <a:buFontTx/>
              <a:buNone/>
            </a:pPr>
            <a:endParaRPr lang="en-US" altLang="zh-CN" sz="2400" dirty="0" smtClean="0">
              <a:ea typeface="黑体" pitchFamily="49" charset="-122"/>
            </a:endParaRPr>
          </a:p>
          <a:p>
            <a:pPr marL="0" indent="0" eaLnBrk="1" hangingPunct="1">
              <a:buFontTx/>
              <a:buNone/>
            </a:pPr>
            <a:r>
              <a:rPr lang="zh-CN" altLang="en-US" sz="2400" dirty="0" smtClean="0">
                <a:ea typeface="黑体" pitchFamily="49" charset="-122"/>
              </a:rPr>
              <a:t>显然，绕矢量</a:t>
            </a:r>
            <a:r>
              <a:rPr lang="en-US" altLang="zh-CN" sz="2400" i="1" dirty="0" smtClean="0">
                <a:ea typeface="黑体" pitchFamily="49" charset="-122"/>
              </a:rPr>
              <a:t>f</a:t>
            </a:r>
            <a:r>
              <a:rPr lang="zh-CN" altLang="en-US" sz="2400" dirty="0" smtClean="0">
                <a:ea typeface="黑体" pitchFamily="49" charset="-122"/>
              </a:rPr>
              <a:t>的旋转等价于绕坐标系</a:t>
            </a:r>
            <a:r>
              <a:rPr lang="en-US" altLang="zh-CN" sz="2400" dirty="0" smtClean="0">
                <a:ea typeface="黑体" pitchFamily="49" charset="-122"/>
              </a:rPr>
              <a:t>{C}</a:t>
            </a:r>
            <a:r>
              <a:rPr lang="zh-CN" altLang="en-US" sz="2400" dirty="0" smtClean="0">
                <a:ea typeface="黑体" pitchFamily="49" charset="-122"/>
              </a:rPr>
              <a:t>的</a:t>
            </a:r>
            <a:r>
              <a:rPr lang="en-US" altLang="zh-CN" sz="2400" i="1" dirty="0" smtClean="0">
                <a:ea typeface="黑体" pitchFamily="49" charset="-122"/>
              </a:rPr>
              <a:t>z</a:t>
            </a:r>
            <a:r>
              <a:rPr lang="zh-CN" altLang="en-US" sz="2400" dirty="0" smtClean="0">
                <a:ea typeface="黑体" pitchFamily="49" charset="-122"/>
              </a:rPr>
              <a:t>轴的旋转：</a:t>
            </a:r>
          </a:p>
          <a:p>
            <a:pPr marL="0" indent="0" eaLnBrk="1" hangingPunct="1">
              <a:buFontTx/>
              <a:buNone/>
            </a:pPr>
            <a:endParaRPr lang="zh-CN" altLang="en-US" sz="2400" dirty="0" smtClean="0">
              <a:ea typeface="黑体" pitchFamily="49" charset="-122"/>
            </a:endParaRPr>
          </a:p>
          <a:p>
            <a:pPr marL="0" indent="0" eaLnBrk="1" hangingPunct="1">
              <a:buFontTx/>
              <a:buNone/>
            </a:pPr>
            <a:r>
              <a:rPr lang="zh-CN" altLang="en-US" sz="2400" dirty="0" smtClean="0">
                <a:ea typeface="黑体" pitchFamily="49" charset="-122"/>
              </a:rPr>
              <a:t>对于某一坐标系</a:t>
            </a:r>
            <a:r>
              <a:rPr lang="en-US" altLang="zh-CN" sz="2400" dirty="0" smtClean="0">
                <a:ea typeface="黑体" pitchFamily="49" charset="-122"/>
              </a:rPr>
              <a:t>{T}</a:t>
            </a:r>
            <a:r>
              <a:rPr lang="zh-CN" altLang="en-US" sz="2400" dirty="0" smtClean="0">
                <a:ea typeface="黑体" pitchFamily="49" charset="-122"/>
              </a:rPr>
              <a:t>，在基坐标系下的描述为</a:t>
            </a:r>
            <a:r>
              <a:rPr lang="en-US" altLang="zh-CN" sz="2400" i="1" dirty="0" smtClean="0">
                <a:ea typeface="黑体" pitchFamily="49" charset="-122"/>
              </a:rPr>
              <a:t>T</a:t>
            </a:r>
            <a:r>
              <a:rPr lang="zh-CN" altLang="en-US" sz="2400" dirty="0" smtClean="0">
                <a:ea typeface="黑体" pitchFamily="49" charset="-122"/>
              </a:rPr>
              <a:t>，在坐标系</a:t>
            </a:r>
            <a:r>
              <a:rPr lang="en-US" altLang="zh-CN" sz="2400" dirty="0" smtClean="0">
                <a:ea typeface="黑体" pitchFamily="49" charset="-122"/>
              </a:rPr>
              <a:t>{C}</a:t>
            </a:r>
            <a:r>
              <a:rPr lang="zh-CN" altLang="en-US" sz="2400" dirty="0" smtClean="0">
                <a:ea typeface="黑体" pitchFamily="49" charset="-122"/>
              </a:rPr>
              <a:t>下的描述为</a:t>
            </a:r>
            <a:r>
              <a:rPr lang="en-US" altLang="zh-CN" sz="2400" dirty="0" smtClean="0">
                <a:ea typeface="黑体" pitchFamily="49" charset="-122"/>
              </a:rPr>
              <a:t>S</a:t>
            </a:r>
            <a:r>
              <a:rPr lang="zh-CN" altLang="en-US" sz="2400" dirty="0" smtClean="0">
                <a:ea typeface="黑体" pitchFamily="49" charset="-122"/>
              </a:rPr>
              <a:t>，则：</a:t>
            </a:r>
          </a:p>
        </p:txBody>
      </p:sp>
      <p:sp>
        <p:nvSpPr>
          <p:cNvPr id="28677" name="Rectangle 4"/>
          <p:cNvSpPr>
            <a:spLocks noChangeArrowheads="1"/>
          </p:cNvSpPr>
          <p:nvPr/>
        </p:nvSpPr>
        <p:spPr bwMode="auto">
          <a:xfrm>
            <a:off x="228600" y="304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endParaRPr kumimoji="0" lang="zh-CN" altLang="en-US" sz="2000" i="1" dirty="0">
              <a:latin typeface="宋体" pitchFamily="2" charset="-122"/>
            </a:endParaRPr>
          </a:p>
        </p:txBody>
      </p:sp>
      <p:graphicFrame>
        <p:nvGraphicFramePr>
          <p:cNvPr id="28678" name="Object 2"/>
          <p:cNvGraphicFramePr>
            <a:graphicFrameLocks noChangeAspect="1"/>
          </p:cNvGraphicFramePr>
          <p:nvPr>
            <p:extLst>
              <p:ext uri="{D42A27DB-BD31-4B8C-83A1-F6EECF244321}">
                <p14:modId xmlns:p14="http://schemas.microsoft.com/office/powerpoint/2010/main" val="3737492855"/>
              </p:ext>
            </p:extLst>
          </p:nvPr>
        </p:nvGraphicFramePr>
        <p:xfrm>
          <a:off x="823029" y="2553068"/>
          <a:ext cx="4449941" cy="1426310"/>
        </p:xfrm>
        <a:graphic>
          <a:graphicData uri="http://schemas.openxmlformats.org/presentationml/2006/ole">
            <mc:AlternateContent xmlns:mc="http://schemas.openxmlformats.org/markup-compatibility/2006">
              <mc:Choice xmlns:v="urn:schemas-microsoft-com:vml" Requires="v">
                <p:oleObj spid="_x0000_s28820" name="Equation" r:id="rId3" imgW="2781213" imgH="891444" progId="Equation.DSMT4">
                  <p:embed/>
                </p:oleObj>
              </mc:Choice>
              <mc:Fallback>
                <p:oleObj name="Equation" r:id="rId3" imgW="2781213" imgH="891444"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029" y="2553068"/>
                        <a:ext cx="4449941" cy="142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9" name="Object 3"/>
          <p:cNvGraphicFramePr>
            <a:graphicFrameLocks noChangeAspect="1"/>
          </p:cNvGraphicFramePr>
          <p:nvPr>
            <p:extLst>
              <p:ext uri="{D42A27DB-BD31-4B8C-83A1-F6EECF244321}">
                <p14:modId xmlns:p14="http://schemas.microsoft.com/office/powerpoint/2010/main" val="36831390"/>
              </p:ext>
            </p:extLst>
          </p:nvPr>
        </p:nvGraphicFramePr>
        <p:xfrm>
          <a:off x="1223628" y="4670296"/>
          <a:ext cx="2523787" cy="342880"/>
        </p:xfrm>
        <a:graphic>
          <a:graphicData uri="http://schemas.openxmlformats.org/presentationml/2006/ole">
            <mc:AlternateContent xmlns:mc="http://schemas.openxmlformats.org/markup-compatibility/2006">
              <mc:Choice xmlns:v="urn:schemas-microsoft-com:vml" Requires="v">
                <p:oleObj spid="_x0000_s28821" name="Equation" r:id="rId5" imgW="1402104" imgH="190489" progId="Equation.DSMT4">
                  <p:embed/>
                </p:oleObj>
              </mc:Choice>
              <mc:Fallback>
                <p:oleObj name="Equation" r:id="rId5" imgW="1402104" imgH="190489"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3628" y="4670296"/>
                        <a:ext cx="2523787" cy="342880"/>
                      </a:xfrm>
                      <a:prstGeom prst="rect">
                        <a:avLst/>
                      </a:prstGeom>
                      <a:noFill/>
                      <a:ln>
                        <a:noFill/>
                      </a:ln>
                      <a:effectLst/>
                      <a:extLst/>
                    </p:spPr>
                  </p:pic>
                </p:oleObj>
              </mc:Fallback>
            </mc:AlternateContent>
          </a:graphicData>
        </a:graphic>
      </p:graphicFrame>
      <p:graphicFrame>
        <p:nvGraphicFramePr>
          <p:cNvPr id="28680" name="Object 4"/>
          <p:cNvGraphicFramePr>
            <a:graphicFrameLocks noChangeAspect="1"/>
          </p:cNvGraphicFramePr>
          <p:nvPr>
            <p:extLst>
              <p:ext uri="{D42A27DB-BD31-4B8C-83A1-F6EECF244321}">
                <p14:modId xmlns:p14="http://schemas.microsoft.com/office/powerpoint/2010/main" val="2681281421"/>
              </p:ext>
            </p:extLst>
          </p:nvPr>
        </p:nvGraphicFramePr>
        <p:xfrm>
          <a:off x="1331640" y="5936280"/>
          <a:ext cx="868320" cy="319464"/>
        </p:xfrm>
        <a:graphic>
          <a:graphicData uri="http://schemas.openxmlformats.org/presentationml/2006/ole">
            <mc:AlternateContent xmlns:mc="http://schemas.openxmlformats.org/markup-compatibility/2006">
              <mc:Choice xmlns:v="urn:schemas-microsoft-com:vml" Requires="v">
                <p:oleObj spid="_x0000_s28822" name="Equation" r:id="rId7" imgW="482400" imgH="177480" progId="Equation.DSMT4">
                  <p:embed/>
                </p:oleObj>
              </mc:Choice>
              <mc:Fallback>
                <p:oleObj name="Equation" r:id="rId7" imgW="482400" imgH="177480" progId="Equation.DSMT4">
                  <p:embed/>
                  <p:pic>
                    <p:nvPicPr>
                      <p:cNvPr id="0" name="Object 4"/>
                      <p:cNvPicPr>
                        <a:picLocks noChangeAspect="1" noChangeArrowheads="1"/>
                      </p:cNvPicPr>
                      <p:nvPr/>
                    </p:nvPicPr>
                    <p:blipFill>
                      <a:blip r:embed="rId8"/>
                      <a:srcRect/>
                      <a:stretch>
                        <a:fillRect/>
                      </a:stretch>
                    </p:blipFill>
                    <p:spPr bwMode="auto">
                      <a:xfrm>
                        <a:off x="1331640" y="5936280"/>
                        <a:ext cx="868320" cy="319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组合 4"/>
          <p:cNvGrpSpPr/>
          <p:nvPr/>
        </p:nvGrpSpPr>
        <p:grpSpPr>
          <a:xfrm>
            <a:off x="5292080" y="2198652"/>
            <a:ext cx="3488223" cy="1734404"/>
            <a:chOff x="5410200" y="2388636"/>
            <a:chExt cx="3488223" cy="1734404"/>
          </a:xfrm>
        </p:grpSpPr>
        <p:sp>
          <p:nvSpPr>
            <p:cNvPr id="28681" name="Line 8"/>
            <p:cNvSpPr>
              <a:spLocks noChangeShapeType="1"/>
            </p:cNvSpPr>
            <p:nvPr/>
          </p:nvSpPr>
          <p:spPr bwMode="auto">
            <a:xfrm>
              <a:off x="6172200" y="2438400"/>
              <a:ext cx="0" cy="4572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8682" name="Line 9"/>
            <p:cNvSpPr>
              <a:spLocks noChangeShapeType="1"/>
            </p:cNvSpPr>
            <p:nvPr/>
          </p:nvSpPr>
          <p:spPr bwMode="auto">
            <a:xfrm>
              <a:off x="6172200" y="2895600"/>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83" name="Line 10"/>
            <p:cNvSpPr>
              <a:spLocks noChangeShapeType="1"/>
            </p:cNvSpPr>
            <p:nvPr/>
          </p:nvSpPr>
          <p:spPr bwMode="auto">
            <a:xfrm flipH="1">
              <a:off x="5943600" y="2895600"/>
              <a:ext cx="2286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组合 1"/>
            <p:cNvGrpSpPr/>
            <p:nvPr/>
          </p:nvGrpSpPr>
          <p:grpSpPr>
            <a:xfrm rot="961747">
              <a:off x="7086600" y="2438400"/>
              <a:ext cx="685800" cy="762000"/>
              <a:chOff x="7086600" y="2438400"/>
              <a:chExt cx="685800" cy="762000"/>
            </a:xfrm>
          </p:grpSpPr>
          <p:sp>
            <p:nvSpPr>
              <p:cNvPr id="28684" name="Line 11"/>
              <p:cNvSpPr>
                <a:spLocks noChangeShapeType="1"/>
              </p:cNvSpPr>
              <p:nvPr/>
            </p:nvSpPr>
            <p:spPr bwMode="auto">
              <a:xfrm>
                <a:off x="7315200" y="2438400"/>
                <a:ext cx="0" cy="457200"/>
              </a:xfrm>
              <a:prstGeom prst="line">
                <a:avLst/>
              </a:prstGeom>
              <a:noFill/>
              <a:ln w="9525">
                <a:solidFill>
                  <a:schemeClr val="folHlink"/>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8685" name="Line 12"/>
              <p:cNvSpPr>
                <a:spLocks noChangeShapeType="1"/>
              </p:cNvSpPr>
              <p:nvPr/>
            </p:nvSpPr>
            <p:spPr bwMode="auto">
              <a:xfrm>
                <a:off x="7315200" y="2895600"/>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86" name="Line 13"/>
              <p:cNvSpPr>
                <a:spLocks noChangeShapeType="1"/>
              </p:cNvSpPr>
              <p:nvPr/>
            </p:nvSpPr>
            <p:spPr bwMode="auto">
              <a:xfrm flipH="1">
                <a:off x="7086600" y="2895600"/>
                <a:ext cx="2286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组合 2"/>
            <p:cNvGrpSpPr/>
            <p:nvPr/>
          </p:nvGrpSpPr>
          <p:grpSpPr>
            <a:xfrm rot="20158081">
              <a:off x="7658099" y="3254421"/>
              <a:ext cx="685800" cy="762000"/>
              <a:chOff x="7848600" y="3200400"/>
              <a:chExt cx="685800" cy="762000"/>
            </a:xfrm>
          </p:grpSpPr>
          <p:sp>
            <p:nvSpPr>
              <p:cNvPr id="28687" name="Line 14"/>
              <p:cNvSpPr>
                <a:spLocks noChangeShapeType="1"/>
              </p:cNvSpPr>
              <p:nvPr/>
            </p:nvSpPr>
            <p:spPr bwMode="auto">
              <a:xfrm>
                <a:off x="8077200" y="3200400"/>
                <a:ext cx="0" cy="4572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8688" name="Line 15"/>
              <p:cNvSpPr>
                <a:spLocks noChangeShapeType="1"/>
              </p:cNvSpPr>
              <p:nvPr/>
            </p:nvSpPr>
            <p:spPr bwMode="auto">
              <a:xfrm>
                <a:off x="8077200" y="3657600"/>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89" name="Line 16"/>
              <p:cNvSpPr>
                <a:spLocks noChangeShapeType="1"/>
              </p:cNvSpPr>
              <p:nvPr/>
            </p:nvSpPr>
            <p:spPr bwMode="auto">
              <a:xfrm flipH="1">
                <a:off x="7848600" y="3657600"/>
                <a:ext cx="2286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8690" name="Text Box 17"/>
            <p:cNvSpPr txBox="1">
              <a:spLocks noChangeArrowheads="1"/>
            </p:cNvSpPr>
            <p:nvPr/>
          </p:nvSpPr>
          <p:spPr bwMode="auto">
            <a:xfrm>
              <a:off x="6629400" y="32766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T</a:t>
              </a:r>
            </a:p>
          </p:txBody>
        </p:sp>
        <p:sp>
          <p:nvSpPr>
            <p:cNvPr id="28691" name="Text Box 18"/>
            <p:cNvSpPr txBox="1">
              <a:spLocks noChangeArrowheads="1"/>
            </p:cNvSpPr>
            <p:nvPr/>
          </p:nvSpPr>
          <p:spPr bwMode="auto">
            <a:xfrm>
              <a:off x="8136423" y="366584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dirty="0" smtClean="0"/>
                <a:t>{T}</a:t>
              </a:r>
              <a:endParaRPr lang="en-US" altLang="zh-CN" sz="2400" dirty="0"/>
            </a:p>
          </p:txBody>
        </p:sp>
        <p:sp>
          <p:nvSpPr>
            <p:cNvPr id="28692" name="Text Box 19"/>
            <p:cNvSpPr txBox="1">
              <a:spLocks noChangeArrowheads="1"/>
            </p:cNvSpPr>
            <p:nvPr/>
          </p:nvSpPr>
          <p:spPr bwMode="auto">
            <a:xfrm>
              <a:off x="7396957" y="2388636"/>
              <a:ext cx="571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dirty="0" smtClean="0"/>
                <a:t>{C}</a:t>
              </a:r>
              <a:endParaRPr lang="en-US" altLang="zh-CN" sz="2400" dirty="0"/>
            </a:p>
          </p:txBody>
        </p:sp>
        <p:sp>
          <p:nvSpPr>
            <p:cNvPr id="28693" name="Text Box 20"/>
            <p:cNvSpPr txBox="1">
              <a:spLocks noChangeArrowheads="1"/>
            </p:cNvSpPr>
            <p:nvPr/>
          </p:nvSpPr>
          <p:spPr bwMode="auto">
            <a:xfrm>
              <a:off x="6553200" y="243840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t>C</a:t>
              </a:r>
            </a:p>
          </p:txBody>
        </p:sp>
        <p:sp>
          <p:nvSpPr>
            <p:cNvPr id="28694" name="Freeform 21"/>
            <p:cNvSpPr>
              <a:spLocks/>
            </p:cNvSpPr>
            <p:nvPr/>
          </p:nvSpPr>
          <p:spPr bwMode="auto">
            <a:xfrm>
              <a:off x="6248400" y="2425700"/>
              <a:ext cx="990600" cy="317500"/>
            </a:xfrm>
            <a:custGeom>
              <a:avLst/>
              <a:gdLst>
                <a:gd name="T0" fmla="*/ 0 w 624"/>
                <a:gd name="T1" fmla="*/ 2147483647 h 200"/>
                <a:gd name="T2" fmla="*/ 2147483647 w 624"/>
                <a:gd name="T3" fmla="*/ 2147483647 h 200"/>
                <a:gd name="T4" fmla="*/ 2147483647 w 624"/>
                <a:gd name="T5" fmla="*/ 2147483647 h 200"/>
                <a:gd name="T6" fmla="*/ 0 60000 65536"/>
                <a:gd name="T7" fmla="*/ 0 60000 65536"/>
                <a:gd name="T8" fmla="*/ 0 60000 65536"/>
                <a:gd name="T9" fmla="*/ 0 w 624"/>
                <a:gd name="T10" fmla="*/ 0 h 200"/>
                <a:gd name="T11" fmla="*/ 624 w 624"/>
                <a:gd name="T12" fmla="*/ 200 h 200"/>
              </a:gdLst>
              <a:ahLst/>
              <a:cxnLst>
                <a:cxn ang="T6">
                  <a:pos x="T0" y="T1"/>
                </a:cxn>
                <a:cxn ang="T7">
                  <a:pos x="T2" y="T3"/>
                </a:cxn>
                <a:cxn ang="T8">
                  <a:pos x="T4" y="T5"/>
                </a:cxn>
              </a:cxnLst>
              <a:rect l="T9" t="T10" r="T11" b="T12"/>
              <a:pathLst>
                <a:path w="624" h="200">
                  <a:moveTo>
                    <a:pt x="0" y="152"/>
                  </a:moveTo>
                  <a:cubicBezTo>
                    <a:pt x="92" y="76"/>
                    <a:pt x="184" y="0"/>
                    <a:pt x="288" y="8"/>
                  </a:cubicBezTo>
                  <a:cubicBezTo>
                    <a:pt x="392" y="16"/>
                    <a:pt x="568" y="168"/>
                    <a:pt x="624" y="200"/>
                  </a:cubicBezTo>
                </a:path>
              </a:pathLst>
            </a:custGeom>
            <a:noFill/>
            <a:ln w="9525">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695" name="Text Box 22"/>
            <p:cNvSpPr txBox="1">
              <a:spLocks noChangeArrowheads="1"/>
            </p:cNvSpPr>
            <p:nvPr/>
          </p:nvSpPr>
          <p:spPr bwMode="auto">
            <a:xfrm>
              <a:off x="5410200" y="25908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dirty="0" smtClean="0"/>
                <a:t>{W}</a:t>
              </a:r>
              <a:endParaRPr lang="en-US" altLang="zh-CN" sz="2400" dirty="0"/>
            </a:p>
          </p:txBody>
        </p:sp>
        <p:sp>
          <p:nvSpPr>
            <p:cNvPr id="28696" name="Text Box 23"/>
            <p:cNvSpPr txBox="1">
              <a:spLocks noChangeArrowheads="1"/>
            </p:cNvSpPr>
            <p:nvPr/>
          </p:nvSpPr>
          <p:spPr bwMode="auto">
            <a:xfrm>
              <a:off x="7848600" y="2861076"/>
              <a:ext cx="495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dirty="0"/>
                <a:t>S</a:t>
              </a:r>
            </a:p>
          </p:txBody>
        </p:sp>
        <p:sp>
          <p:nvSpPr>
            <p:cNvPr id="28697" name="Freeform 24"/>
            <p:cNvSpPr>
              <a:spLocks/>
            </p:cNvSpPr>
            <p:nvPr/>
          </p:nvSpPr>
          <p:spPr bwMode="auto">
            <a:xfrm>
              <a:off x="7391400" y="2971800"/>
              <a:ext cx="609600" cy="609600"/>
            </a:xfrm>
            <a:custGeom>
              <a:avLst/>
              <a:gdLst>
                <a:gd name="T0" fmla="*/ 0 w 384"/>
                <a:gd name="T1" fmla="*/ 0 h 384"/>
                <a:gd name="T2" fmla="*/ 2147483647 w 384"/>
                <a:gd name="T3" fmla="*/ 2147483647 h 384"/>
                <a:gd name="T4" fmla="*/ 2147483647 w 384"/>
                <a:gd name="T5" fmla="*/ 2147483647 h 384"/>
                <a:gd name="T6" fmla="*/ 0 60000 65536"/>
                <a:gd name="T7" fmla="*/ 0 60000 65536"/>
                <a:gd name="T8" fmla="*/ 0 60000 65536"/>
                <a:gd name="T9" fmla="*/ 0 w 384"/>
                <a:gd name="T10" fmla="*/ 0 h 384"/>
                <a:gd name="T11" fmla="*/ 384 w 384"/>
                <a:gd name="T12" fmla="*/ 384 h 384"/>
              </a:gdLst>
              <a:ahLst/>
              <a:cxnLst>
                <a:cxn ang="T6">
                  <a:pos x="T0" y="T1"/>
                </a:cxn>
                <a:cxn ang="T7">
                  <a:pos x="T2" y="T3"/>
                </a:cxn>
                <a:cxn ang="T8">
                  <a:pos x="T4" y="T5"/>
                </a:cxn>
              </a:cxnLst>
              <a:rect l="T9" t="T10" r="T11" b="T12"/>
              <a:pathLst>
                <a:path w="384" h="384">
                  <a:moveTo>
                    <a:pt x="0" y="0"/>
                  </a:moveTo>
                  <a:cubicBezTo>
                    <a:pt x="112" y="40"/>
                    <a:pt x="224" y="80"/>
                    <a:pt x="288" y="144"/>
                  </a:cubicBezTo>
                  <a:cubicBezTo>
                    <a:pt x="352" y="208"/>
                    <a:pt x="368" y="296"/>
                    <a:pt x="384" y="384"/>
                  </a:cubicBezTo>
                </a:path>
              </a:pathLst>
            </a:custGeom>
            <a:noFill/>
            <a:ln w="9525">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698" name="Freeform 25"/>
            <p:cNvSpPr>
              <a:spLocks/>
            </p:cNvSpPr>
            <p:nvPr/>
          </p:nvSpPr>
          <p:spPr bwMode="auto">
            <a:xfrm>
              <a:off x="6172200" y="2971800"/>
              <a:ext cx="1676400" cy="800100"/>
            </a:xfrm>
            <a:custGeom>
              <a:avLst/>
              <a:gdLst>
                <a:gd name="T0" fmla="*/ 0 w 1056"/>
                <a:gd name="T1" fmla="*/ 0 h 504"/>
                <a:gd name="T2" fmla="*/ 2147483647 w 1056"/>
                <a:gd name="T3" fmla="*/ 2147483647 h 504"/>
                <a:gd name="T4" fmla="*/ 2147483647 w 1056"/>
                <a:gd name="T5" fmla="*/ 2147483647 h 504"/>
                <a:gd name="T6" fmla="*/ 2147483647 w 1056"/>
                <a:gd name="T7" fmla="*/ 2147483647 h 504"/>
                <a:gd name="T8" fmla="*/ 0 60000 65536"/>
                <a:gd name="T9" fmla="*/ 0 60000 65536"/>
                <a:gd name="T10" fmla="*/ 0 60000 65536"/>
                <a:gd name="T11" fmla="*/ 0 60000 65536"/>
                <a:gd name="T12" fmla="*/ 0 w 1056"/>
                <a:gd name="T13" fmla="*/ 0 h 504"/>
                <a:gd name="T14" fmla="*/ 1056 w 1056"/>
                <a:gd name="T15" fmla="*/ 504 h 504"/>
              </a:gdLst>
              <a:ahLst/>
              <a:cxnLst>
                <a:cxn ang="T8">
                  <a:pos x="T0" y="T1"/>
                </a:cxn>
                <a:cxn ang="T9">
                  <a:pos x="T2" y="T3"/>
                </a:cxn>
                <a:cxn ang="T10">
                  <a:pos x="T4" y="T5"/>
                </a:cxn>
                <a:cxn ang="T11">
                  <a:pos x="T6" y="T7"/>
                </a:cxn>
              </a:cxnLst>
              <a:rect l="T12" t="T13" r="T14" b="T15"/>
              <a:pathLst>
                <a:path w="1056" h="504">
                  <a:moveTo>
                    <a:pt x="0" y="0"/>
                  </a:moveTo>
                  <a:cubicBezTo>
                    <a:pt x="36" y="128"/>
                    <a:pt x="72" y="256"/>
                    <a:pt x="144" y="336"/>
                  </a:cubicBezTo>
                  <a:cubicBezTo>
                    <a:pt x="216" y="416"/>
                    <a:pt x="280" y="456"/>
                    <a:pt x="432" y="480"/>
                  </a:cubicBezTo>
                  <a:cubicBezTo>
                    <a:pt x="584" y="504"/>
                    <a:pt x="820" y="492"/>
                    <a:pt x="1056" y="480"/>
                  </a:cubicBezTo>
                </a:path>
              </a:pathLst>
            </a:custGeom>
            <a:noFill/>
            <a:ln w="9525">
              <a:solidFill>
                <a:schemeClr val="accent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 name="圆角矩形 3"/>
          <p:cNvSpPr/>
          <p:nvPr/>
        </p:nvSpPr>
        <p:spPr bwMode="auto">
          <a:xfrm>
            <a:off x="359532" y="1628800"/>
            <a:ext cx="8538891" cy="2412268"/>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黑体" pitchFamily="2" charset="-122"/>
            </a:endParaRPr>
          </a:p>
        </p:txBody>
      </p:sp>
      <p:sp>
        <p:nvSpPr>
          <p:cNvPr id="32" name="圆角矩形 31"/>
          <p:cNvSpPr/>
          <p:nvPr/>
        </p:nvSpPr>
        <p:spPr bwMode="auto">
          <a:xfrm>
            <a:off x="359532" y="4149080"/>
            <a:ext cx="8538891" cy="2412268"/>
          </a:xfrm>
          <a:prstGeom prst="roundRect">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黑体"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BAA3529A-313B-41B9-BC1E-2021779CDF88}" type="slidenum">
              <a:rPr lang="en-US" altLang="zh-CN" sz="1400" smtClean="0"/>
              <a:pPr eaLnBrk="1" hangingPunct="1">
                <a:spcBef>
                  <a:spcPct val="0"/>
                </a:spcBef>
                <a:buFontTx/>
                <a:buNone/>
              </a:pPr>
              <a:t>33</a:t>
            </a:fld>
            <a:r>
              <a:rPr lang="en-US" altLang="zh-CN" sz="1400" dirty="0" smtClean="0"/>
              <a:t>/48</a:t>
            </a:r>
          </a:p>
        </p:txBody>
      </p:sp>
      <p:sp>
        <p:nvSpPr>
          <p:cNvPr id="29699" name="Rectangle 2"/>
          <p:cNvSpPr>
            <a:spLocks noGrp="1" noChangeArrowheads="1"/>
          </p:cNvSpPr>
          <p:nvPr>
            <p:ph type="title"/>
          </p:nvPr>
        </p:nvSpPr>
        <p:spPr>
          <a:xfrm>
            <a:off x="685800" y="332656"/>
            <a:ext cx="7772400" cy="648072"/>
          </a:xfrm>
        </p:spPr>
        <p:txBody>
          <a:bodyPr/>
          <a:lstStyle/>
          <a:p>
            <a:pPr eaLnBrk="1" hangingPunct="1"/>
            <a:r>
              <a:rPr lang="zh-CN" altLang="en-US" sz="3200" dirty="0" smtClean="0">
                <a:ea typeface="黑体" pitchFamily="49" charset="-122"/>
              </a:rPr>
              <a:t>通用旋转变换</a:t>
            </a:r>
          </a:p>
        </p:txBody>
      </p:sp>
      <p:sp>
        <p:nvSpPr>
          <p:cNvPr id="29700" name="Rectangle 3"/>
          <p:cNvSpPr>
            <a:spLocks noGrp="1" noChangeArrowheads="1"/>
          </p:cNvSpPr>
          <p:nvPr>
            <p:ph type="body" idx="1"/>
          </p:nvPr>
        </p:nvSpPr>
        <p:spPr>
          <a:xfrm>
            <a:off x="323850" y="1052736"/>
            <a:ext cx="8640763" cy="729444"/>
          </a:xfrm>
        </p:spPr>
        <p:txBody>
          <a:bodyPr/>
          <a:lstStyle/>
          <a:p>
            <a:pPr marL="0" indent="0" eaLnBrk="1" hangingPunct="1">
              <a:buFontTx/>
              <a:buNone/>
            </a:pPr>
            <a:r>
              <a:rPr lang="en-US" altLang="zh-CN" sz="2800" dirty="0" smtClean="0">
                <a:ea typeface="黑体" pitchFamily="49" charset="-122"/>
              </a:rPr>
              <a:t>{</a:t>
            </a:r>
            <a:r>
              <a:rPr lang="en-US" altLang="zh-CN" sz="2400" dirty="0" smtClean="0">
                <a:ea typeface="黑体" pitchFamily="49" charset="-122"/>
              </a:rPr>
              <a:t>T}</a:t>
            </a:r>
            <a:r>
              <a:rPr lang="zh-CN" altLang="en-US" sz="2400" dirty="0" smtClean="0">
                <a:ea typeface="黑体" pitchFamily="49" charset="-122"/>
              </a:rPr>
              <a:t>绕</a:t>
            </a:r>
            <a:r>
              <a:rPr lang="zh-CN" altLang="en-US" sz="2400" dirty="0">
                <a:ea typeface="黑体" pitchFamily="49" charset="-122"/>
              </a:rPr>
              <a:t>基</a:t>
            </a:r>
            <a:r>
              <a:rPr lang="zh-CN" altLang="en-US" sz="2400" dirty="0" smtClean="0">
                <a:ea typeface="黑体" pitchFamily="49" charset="-122"/>
              </a:rPr>
              <a:t>坐标系</a:t>
            </a:r>
            <a:r>
              <a:rPr lang="en-US" altLang="zh-CN" sz="2400" dirty="0" smtClean="0">
                <a:ea typeface="黑体" pitchFamily="49" charset="-122"/>
              </a:rPr>
              <a:t>{W}</a:t>
            </a:r>
            <a:r>
              <a:rPr lang="zh-CN" altLang="en-US" sz="2400" dirty="0" smtClean="0">
                <a:ea typeface="黑体" pitchFamily="49" charset="-122"/>
              </a:rPr>
              <a:t>的 </a:t>
            </a:r>
            <a:r>
              <a:rPr lang="en-US" altLang="zh-CN" sz="2400" i="1" dirty="0" smtClean="0">
                <a:ea typeface="黑体" pitchFamily="49" charset="-122"/>
              </a:rPr>
              <a:t>f </a:t>
            </a:r>
            <a:r>
              <a:rPr lang="zh-CN" altLang="en-US" sz="2400" dirty="0" smtClean="0">
                <a:ea typeface="黑体" pitchFamily="49" charset="-122"/>
              </a:rPr>
              <a:t>轴旋转等价于绕坐标系</a:t>
            </a:r>
            <a:r>
              <a:rPr lang="en-US" altLang="zh-CN" sz="2400" dirty="0" smtClean="0">
                <a:ea typeface="黑体" pitchFamily="49" charset="-122"/>
              </a:rPr>
              <a:t>{C}</a:t>
            </a:r>
            <a:r>
              <a:rPr lang="zh-CN" altLang="en-US" sz="2400" dirty="0">
                <a:ea typeface="黑体" pitchFamily="49" charset="-122"/>
              </a:rPr>
              <a:t>的</a:t>
            </a:r>
            <a:r>
              <a:rPr lang="en-US" altLang="zh-CN" sz="2400" i="1" dirty="0" smtClean="0">
                <a:ea typeface="黑体" pitchFamily="49" charset="-122"/>
              </a:rPr>
              <a:t>z</a:t>
            </a:r>
            <a:r>
              <a:rPr lang="zh-CN" altLang="en-US" sz="2400" dirty="0" smtClean="0">
                <a:ea typeface="黑体" pitchFamily="49" charset="-122"/>
              </a:rPr>
              <a:t>轴旋转：</a:t>
            </a:r>
          </a:p>
        </p:txBody>
      </p:sp>
      <p:sp>
        <p:nvSpPr>
          <p:cNvPr id="29701" name="Rectangle 4"/>
          <p:cNvSpPr>
            <a:spLocks noChangeArrowheads="1"/>
          </p:cNvSpPr>
          <p:nvPr/>
        </p:nvSpPr>
        <p:spPr bwMode="auto">
          <a:xfrm>
            <a:off x="228600" y="304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endParaRPr kumimoji="0" lang="zh-CN" altLang="en-US" sz="2000" i="1" dirty="0">
              <a:latin typeface="宋体" pitchFamily="2" charset="-122"/>
            </a:endParaRPr>
          </a:p>
        </p:txBody>
      </p:sp>
      <p:graphicFrame>
        <p:nvGraphicFramePr>
          <p:cNvPr id="29702" name="Object 2"/>
          <p:cNvGraphicFramePr>
            <a:graphicFrameLocks noChangeAspect="1"/>
          </p:cNvGraphicFramePr>
          <p:nvPr>
            <p:extLst>
              <p:ext uri="{D42A27DB-BD31-4B8C-83A1-F6EECF244321}">
                <p14:modId xmlns:p14="http://schemas.microsoft.com/office/powerpoint/2010/main" val="4134604488"/>
              </p:ext>
            </p:extLst>
          </p:nvPr>
        </p:nvGraphicFramePr>
        <p:xfrm>
          <a:off x="316867" y="2839677"/>
          <a:ext cx="8683625" cy="3649663"/>
        </p:xfrm>
        <a:graphic>
          <a:graphicData uri="http://schemas.openxmlformats.org/presentationml/2006/ole">
            <mc:AlternateContent xmlns:mc="http://schemas.openxmlformats.org/markup-compatibility/2006">
              <mc:Choice xmlns:v="urn:schemas-microsoft-com:vml" Requires="v">
                <p:oleObj spid="_x0000_s29784" name="Equation" r:id="rId3" imgW="6667200" imgH="2793960" progId="Equation.DSMT4">
                  <p:embed/>
                </p:oleObj>
              </mc:Choice>
              <mc:Fallback>
                <p:oleObj name="Equation" r:id="rId3" imgW="6667200" imgH="2793960" progId="Equation.DSMT4">
                  <p:embed/>
                  <p:pic>
                    <p:nvPicPr>
                      <p:cNvPr id="0" name="Object 2"/>
                      <p:cNvPicPr>
                        <a:picLocks noChangeAspect="1" noChangeArrowheads="1"/>
                      </p:cNvPicPr>
                      <p:nvPr/>
                    </p:nvPicPr>
                    <p:blipFill>
                      <a:blip r:embed="rId4"/>
                      <a:srcRect/>
                      <a:stretch>
                        <a:fillRect/>
                      </a:stretch>
                    </p:blipFill>
                    <p:spPr bwMode="auto">
                      <a:xfrm>
                        <a:off x="316867" y="2839677"/>
                        <a:ext cx="8683625" cy="3649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3" name="Object 3"/>
          <p:cNvGraphicFramePr>
            <a:graphicFrameLocks noChangeAspect="1"/>
          </p:cNvGraphicFramePr>
          <p:nvPr>
            <p:extLst>
              <p:ext uri="{D42A27DB-BD31-4B8C-83A1-F6EECF244321}">
                <p14:modId xmlns:p14="http://schemas.microsoft.com/office/powerpoint/2010/main" val="2930370488"/>
              </p:ext>
            </p:extLst>
          </p:nvPr>
        </p:nvGraphicFramePr>
        <p:xfrm>
          <a:off x="908050" y="1641475"/>
          <a:ext cx="6002338" cy="1027113"/>
        </p:xfrm>
        <a:graphic>
          <a:graphicData uri="http://schemas.openxmlformats.org/presentationml/2006/ole">
            <mc:AlternateContent xmlns:mc="http://schemas.openxmlformats.org/markup-compatibility/2006">
              <mc:Choice xmlns:v="urn:schemas-microsoft-com:vml" Requires="v">
                <p:oleObj spid="_x0000_s29785" name="Equation" r:id="rId5" imgW="4000320" imgH="685800" progId="Equation.DSMT4">
                  <p:embed/>
                </p:oleObj>
              </mc:Choice>
              <mc:Fallback>
                <p:oleObj name="Equation" r:id="rId5" imgW="4000320" imgH="685800" progId="Equation.DSMT4">
                  <p:embed/>
                  <p:pic>
                    <p:nvPicPr>
                      <p:cNvPr id="0" name="Object 3"/>
                      <p:cNvPicPr>
                        <a:picLocks noChangeAspect="1" noChangeArrowheads="1"/>
                      </p:cNvPicPr>
                      <p:nvPr/>
                    </p:nvPicPr>
                    <p:blipFill>
                      <a:blip r:embed="rId6"/>
                      <a:srcRect/>
                      <a:stretch>
                        <a:fillRect/>
                      </a:stretch>
                    </p:blipFill>
                    <p:spPr bwMode="auto">
                      <a:xfrm>
                        <a:off x="908050" y="1641475"/>
                        <a:ext cx="6002338" cy="1027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Rectangle 3"/>
          <p:cNvSpPr txBox="1">
            <a:spLocks noChangeArrowheads="1"/>
          </p:cNvSpPr>
          <p:nvPr/>
        </p:nvSpPr>
        <p:spPr bwMode="auto">
          <a:xfrm>
            <a:off x="5400092" y="1585824"/>
            <a:ext cx="2448272" cy="468000"/>
          </a:xfrm>
          <a:prstGeom prst="rect">
            <a:avLst/>
          </a:prstGeom>
          <a:solidFill>
            <a:srgbClr val="FFFF00"/>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ctr" eaLnBrk="1" hangingPunct="1">
              <a:buFontTx/>
              <a:buNone/>
            </a:pPr>
            <a:r>
              <a:rPr lang="zh-CN" altLang="en-US" sz="2400" kern="0" dirty="0" smtClean="0">
                <a:solidFill>
                  <a:srgbClr val="FF0000"/>
                </a:solidFill>
                <a:ea typeface="黑体" pitchFamily="49" charset="-122"/>
              </a:rPr>
              <a:t>右乘联体左乘基</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971600" y="4185084"/>
            <a:ext cx="1980220" cy="360040"/>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黑体" pitchFamily="2" charset="-122"/>
            </a:endParaRPr>
          </a:p>
        </p:txBody>
      </p:sp>
      <p:sp>
        <p:nvSpPr>
          <p:cNvPr id="3072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1FA85B11-85B0-4890-AD2E-CD459FDCE26F}" type="slidenum">
              <a:rPr lang="en-US" altLang="zh-CN" sz="1400" smtClean="0"/>
              <a:pPr eaLnBrk="1" hangingPunct="1">
                <a:spcBef>
                  <a:spcPct val="0"/>
                </a:spcBef>
                <a:buFontTx/>
                <a:buNone/>
              </a:pPr>
              <a:t>34</a:t>
            </a:fld>
            <a:r>
              <a:rPr lang="en-US" altLang="zh-CN" sz="1400" dirty="0" smtClean="0"/>
              <a:t>/48</a:t>
            </a:r>
          </a:p>
        </p:txBody>
      </p:sp>
      <p:sp>
        <p:nvSpPr>
          <p:cNvPr id="30723" name="Rectangle 2"/>
          <p:cNvSpPr>
            <a:spLocks noGrp="1" noChangeArrowheads="1"/>
          </p:cNvSpPr>
          <p:nvPr>
            <p:ph type="title"/>
          </p:nvPr>
        </p:nvSpPr>
        <p:spPr>
          <a:xfrm>
            <a:off x="685800" y="304800"/>
            <a:ext cx="7772400" cy="639924"/>
          </a:xfrm>
        </p:spPr>
        <p:txBody>
          <a:bodyPr/>
          <a:lstStyle/>
          <a:p>
            <a:pPr eaLnBrk="1" hangingPunct="1"/>
            <a:r>
              <a:rPr lang="zh-CN" altLang="en-US" sz="3200" dirty="0" smtClean="0">
                <a:ea typeface="黑体" pitchFamily="49" charset="-122"/>
              </a:rPr>
              <a:t>通用旋转变换</a:t>
            </a:r>
          </a:p>
        </p:txBody>
      </p:sp>
      <p:sp>
        <p:nvSpPr>
          <p:cNvPr id="30724" name="Rectangle 3"/>
          <p:cNvSpPr>
            <a:spLocks noGrp="1" noChangeArrowheads="1"/>
          </p:cNvSpPr>
          <p:nvPr>
            <p:ph type="body" idx="1"/>
          </p:nvPr>
        </p:nvSpPr>
        <p:spPr>
          <a:xfrm>
            <a:off x="287338" y="3214688"/>
            <a:ext cx="8305800" cy="466340"/>
          </a:xfrm>
        </p:spPr>
        <p:txBody>
          <a:bodyPr/>
          <a:lstStyle/>
          <a:p>
            <a:pPr eaLnBrk="1" hangingPunct="1">
              <a:buFontTx/>
              <a:buNone/>
            </a:pPr>
            <a:r>
              <a:rPr lang="en-US" altLang="zh-CN" sz="2000" dirty="0" smtClean="0">
                <a:ea typeface="黑体" pitchFamily="49" charset="-122"/>
              </a:rPr>
              <a:t>   </a:t>
            </a:r>
            <a:r>
              <a:rPr lang="zh-CN" altLang="en-US" sz="2000" dirty="0" smtClean="0">
                <a:ea typeface="黑体" pitchFamily="49" charset="-122"/>
              </a:rPr>
              <a:t>令</a:t>
            </a:r>
            <a:r>
              <a:rPr lang="en-US" altLang="zh-CN" sz="2000" dirty="0" err="1" smtClean="0">
                <a:ea typeface="黑体" pitchFamily="49" charset="-122"/>
              </a:rPr>
              <a:t>vers</a:t>
            </a:r>
            <a:r>
              <a:rPr lang="en-US" altLang="zh-CN" sz="2000" i="1" dirty="0" smtClean="0">
                <a:ea typeface="黑体" pitchFamily="49" charset="-122"/>
                <a:sym typeface="Symbol" pitchFamily="18" charset="2"/>
              </a:rPr>
              <a:t>=</a:t>
            </a:r>
            <a:r>
              <a:rPr lang="en-US" altLang="zh-CN" sz="2000" dirty="0" smtClean="0">
                <a:ea typeface="黑体" pitchFamily="49" charset="-122"/>
                <a:sym typeface="Symbol" pitchFamily="18" charset="2"/>
              </a:rPr>
              <a:t>1</a:t>
            </a:r>
            <a:r>
              <a:rPr lang="en-US" altLang="zh-CN" sz="2000" i="1" dirty="0" smtClean="0">
                <a:ea typeface="黑体" pitchFamily="49" charset="-122"/>
                <a:sym typeface="Symbol" pitchFamily="18" charset="2"/>
              </a:rPr>
              <a:t>-</a:t>
            </a:r>
            <a:r>
              <a:rPr lang="en-US" altLang="zh-CN" sz="2000" dirty="0" smtClean="0">
                <a:ea typeface="黑体" pitchFamily="49" charset="-122"/>
                <a:sym typeface="Symbol" pitchFamily="18" charset="2"/>
              </a:rPr>
              <a:t>cos</a:t>
            </a:r>
            <a:r>
              <a:rPr lang="en-US" altLang="zh-CN" sz="2000" i="1" dirty="0" smtClean="0">
                <a:ea typeface="黑体" pitchFamily="49" charset="-122"/>
                <a:sym typeface="Symbol" pitchFamily="18" charset="2"/>
              </a:rPr>
              <a:t></a:t>
            </a:r>
            <a:r>
              <a:rPr lang="en-US" altLang="zh-CN" sz="2000" dirty="0" smtClean="0">
                <a:ea typeface="黑体" pitchFamily="49" charset="-122"/>
                <a:sym typeface="Symbol" pitchFamily="18" charset="2"/>
              </a:rPr>
              <a:t>, </a:t>
            </a:r>
            <a:r>
              <a:rPr lang="zh-CN" altLang="en-US" sz="2000" dirty="0" smtClean="0">
                <a:ea typeface="黑体" pitchFamily="49" charset="-122"/>
                <a:sym typeface="Symbol" pitchFamily="18" charset="2"/>
              </a:rPr>
              <a:t>并考虑到 </a:t>
            </a:r>
            <a:r>
              <a:rPr lang="en-US" altLang="zh-CN" sz="2000" i="1" dirty="0" smtClean="0">
                <a:ea typeface="黑体" pitchFamily="49" charset="-122"/>
              </a:rPr>
              <a:t>a=f</a:t>
            </a:r>
            <a:r>
              <a:rPr lang="en-US" altLang="zh-CN" sz="2000" dirty="0" smtClean="0">
                <a:ea typeface="黑体" pitchFamily="49" charset="-122"/>
              </a:rPr>
              <a:t>,  </a:t>
            </a:r>
            <a:r>
              <a:rPr lang="zh-CN" altLang="en-US" sz="2000" dirty="0" smtClean="0">
                <a:ea typeface="黑体" pitchFamily="49" charset="-122"/>
                <a:sym typeface="Symbol" pitchFamily="18" charset="2"/>
              </a:rPr>
              <a:t>有：</a:t>
            </a:r>
            <a:endParaRPr lang="zh-CN" altLang="en-US" sz="2000" dirty="0" smtClean="0">
              <a:ea typeface="黑体" pitchFamily="49" charset="-122"/>
            </a:endParaRPr>
          </a:p>
        </p:txBody>
      </p:sp>
      <p:sp>
        <p:nvSpPr>
          <p:cNvPr id="30725" name="Rectangle 4"/>
          <p:cNvSpPr>
            <a:spLocks noChangeArrowheads="1"/>
          </p:cNvSpPr>
          <p:nvPr/>
        </p:nvSpPr>
        <p:spPr bwMode="auto">
          <a:xfrm>
            <a:off x="228600" y="304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endParaRPr kumimoji="0" lang="zh-CN" altLang="en-US" sz="2000" i="1" dirty="0">
              <a:latin typeface="宋体" pitchFamily="2" charset="-122"/>
            </a:endParaRPr>
          </a:p>
        </p:txBody>
      </p:sp>
      <p:graphicFrame>
        <p:nvGraphicFramePr>
          <p:cNvPr id="30726" name="Object 2"/>
          <p:cNvGraphicFramePr>
            <a:graphicFrameLocks noChangeAspect="1"/>
          </p:cNvGraphicFramePr>
          <p:nvPr>
            <p:extLst>
              <p:ext uri="{D42A27DB-BD31-4B8C-83A1-F6EECF244321}">
                <p14:modId xmlns:p14="http://schemas.microsoft.com/office/powerpoint/2010/main" val="2628566990"/>
              </p:ext>
            </p:extLst>
          </p:nvPr>
        </p:nvGraphicFramePr>
        <p:xfrm>
          <a:off x="107950" y="4221088"/>
          <a:ext cx="4391025" cy="1600200"/>
        </p:xfrm>
        <a:graphic>
          <a:graphicData uri="http://schemas.openxmlformats.org/presentationml/2006/ole">
            <mc:AlternateContent xmlns:mc="http://schemas.openxmlformats.org/markup-compatibility/2006">
              <mc:Choice xmlns:v="urn:schemas-microsoft-com:vml" Requires="v">
                <p:oleObj spid="_x0000_s30890" name="Equation" r:id="rId3" imgW="3136680" imgH="1143000" progId="Equation.DSMT4">
                  <p:embed/>
                </p:oleObj>
              </mc:Choice>
              <mc:Fallback>
                <p:oleObj name="Equation" r:id="rId3" imgW="3136680" imgH="1143000" progId="Equation.DSMT4">
                  <p:embed/>
                  <p:pic>
                    <p:nvPicPr>
                      <p:cNvPr id="0" name="Object 2"/>
                      <p:cNvPicPr>
                        <a:picLocks noChangeAspect="1" noChangeArrowheads="1"/>
                      </p:cNvPicPr>
                      <p:nvPr/>
                    </p:nvPicPr>
                    <p:blipFill>
                      <a:blip r:embed="rId4"/>
                      <a:srcRect/>
                      <a:stretch>
                        <a:fillRect/>
                      </a:stretch>
                    </p:blipFill>
                    <p:spPr bwMode="auto">
                      <a:xfrm>
                        <a:off x="107950" y="4221088"/>
                        <a:ext cx="4391025" cy="160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7" name="Object 3"/>
          <p:cNvGraphicFramePr>
            <a:graphicFrameLocks noChangeAspect="1"/>
          </p:cNvGraphicFramePr>
          <p:nvPr>
            <p:extLst>
              <p:ext uri="{D42A27DB-BD31-4B8C-83A1-F6EECF244321}">
                <p14:modId xmlns:p14="http://schemas.microsoft.com/office/powerpoint/2010/main" val="3055030042"/>
              </p:ext>
            </p:extLst>
          </p:nvPr>
        </p:nvGraphicFramePr>
        <p:xfrm>
          <a:off x="3815916" y="1196752"/>
          <a:ext cx="4629272" cy="1828784"/>
        </p:xfrm>
        <a:graphic>
          <a:graphicData uri="http://schemas.openxmlformats.org/presentationml/2006/ole">
            <mc:AlternateContent xmlns:mc="http://schemas.openxmlformats.org/markup-compatibility/2006">
              <mc:Choice xmlns:v="urn:schemas-microsoft-com:vml" Requires="v">
                <p:oleObj spid="_x0000_s30891" name="Equation" r:id="rId5" imgW="3086181" imgH="1219189" progId="Equation.3">
                  <p:embed/>
                </p:oleObj>
              </mc:Choice>
              <mc:Fallback>
                <p:oleObj name="Equation" r:id="rId5" imgW="3086181" imgH="1219189"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5916" y="1196752"/>
                        <a:ext cx="4629272" cy="18287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8" name="Object 4"/>
          <p:cNvGraphicFramePr>
            <a:graphicFrameLocks noChangeAspect="1"/>
          </p:cNvGraphicFramePr>
          <p:nvPr>
            <p:extLst>
              <p:ext uri="{D42A27DB-BD31-4B8C-83A1-F6EECF244321}">
                <p14:modId xmlns:p14="http://schemas.microsoft.com/office/powerpoint/2010/main" val="588964243"/>
              </p:ext>
            </p:extLst>
          </p:nvPr>
        </p:nvGraphicFramePr>
        <p:xfrm>
          <a:off x="609600" y="1295399"/>
          <a:ext cx="2022962" cy="1760156"/>
        </p:xfrm>
        <a:graphic>
          <a:graphicData uri="http://schemas.openxmlformats.org/presentationml/2006/ole">
            <mc:AlternateContent xmlns:mc="http://schemas.openxmlformats.org/markup-compatibility/2006">
              <mc:Choice xmlns:v="urn:schemas-microsoft-com:vml" Requires="v">
                <p:oleObj spid="_x0000_s30892" name="Equation" r:id="rId7" imgW="1348641" imgH="1173437" progId="Equation.DSMT4">
                  <p:embed/>
                </p:oleObj>
              </mc:Choice>
              <mc:Fallback>
                <p:oleObj name="Equation" r:id="rId7" imgW="1348641" imgH="1173437"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1295399"/>
                        <a:ext cx="2022962" cy="1760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9" name="Object 5"/>
          <p:cNvGraphicFramePr>
            <a:graphicFrameLocks noChangeAspect="1"/>
          </p:cNvGraphicFramePr>
          <p:nvPr>
            <p:extLst>
              <p:ext uri="{D42A27DB-BD31-4B8C-83A1-F6EECF244321}">
                <p14:modId xmlns:p14="http://schemas.microsoft.com/office/powerpoint/2010/main" val="2578784436"/>
              </p:ext>
            </p:extLst>
          </p:nvPr>
        </p:nvGraphicFramePr>
        <p:xfrm>
          <a:off x="4645364" y="4195889"/>
          <a:ext cx="4427136" cy="1742328"/>
        </p:xfrm>
        <a:graphic>
          <a:graphicData uri="http://schemas.openxmlformats.org/presentationml/2006/ole">
            <mc:AlternateContent xmlns:mc="http://schemas.openxmlformats.org/markup-compatibility/2006">
              <mc:Choice xmlns:v="urn:schemas-microsoft-com:vml" Requires="v">
                <p:oleObj spid="_x0000_s30893" name="Equation" r:id="rId9" imgW="3162240" imgH="1244520" progId="Equation.DSMT4">
                  <p:embed/>
                </p:oleObj>
              </mc:Choice>
              <mc:Fallback>
                <p:oleObj name="Equation" r:id="rId9" imgW="3162240" imgH="1244520" progId="Equation.DSMT4">
                  <p:embed/>
                  <p:pic>
                    <p:nvPicPr>
                      <p:cNvPr id="0" name="Object 5"/>
                      <p:cNvPicPr>
                        <a:picLocks noChangeAspect="1" noChangeArrowheads="1"/>
                      </p:cNvPicPr>
                      <p:nvPr/>
                    </p:nvPicPr>
                    <p:blipFill>
                      <a:blip r:embed="rId10"/>
                      <a:srcRect/>
                      <a:stretch>
                        <a:fillRect/>
                      </a:stretch>
                    </p:blipFill>
                    <p:spPr bwMode="auto">
                      <a:xfrm>
                        <a:off x="4645364" y="4195889"/>
                        <a:ext cx="4427136" cy="1742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圆角矩形 4"/>
          <p:cNvSpPr/>
          <p:nvPr/>
        </p:nvSpPr>
        <p:spPr bwMode="auto">
          <a:xfrm>
            <a:off x="71500" y="4185084"/>
            <a:ext cx="4464496" cy="1800200"/>
          </a:xfrm>
          <a:prstGeom prst="roundRect">
            <a:avLst>
              <a:gd name="adj" fmla="val 11924"/>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黑体" pitchFamily="2" charset="-122"/>
            </a:endParaRPr>
          </a:p>
        </p:txBody>
      </p:sp>
      <p:sp>
        <p:nvSpPr>
          <p:cNvPr id="14" name="圆角矩形 13"/>
          <p:cNvSpPr/>
          <p:nvPr/>
        </p:nvSpPr>
        <p:spPr bwMode="auto">
          <a:xfrm>
            <a:off x="4608004" y="4185084"/>
            <a:ext cx="4464496" cy="1800200"/>
          </a:xfrm>
          <a:prstGeom prst="roundRect">
            <a:avLst>
              <a:gd name="adj" fmla="val 11924"/>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黑体" pitchFamily="2" charset="-122"/>
            </a:endParaRPr>
          </a:p>
        </p:txBody>
      </p:sp>
      <p:sp>
        <p:nvSpPr>
          <p:cNvPr id="15" name="Rectangle 3"/>
          <p:cNvSpPr txBox="1">
            <a:spLocks noChangeArrowheads="1"/>
          </p:cNvSpPr>
          <p:nvPr/>
        </p:nvSpPr>
        <p:spPr bwMode="auto">
          <a:xfrm>
            <a:off x="2447764" y="5492505"/>
            <a:ext cx="2014279" cy="42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gn="r" eaLnBrk="1" hangingPunct="1">
              <a:buFontTx/>
              <a:buNone/>
            </a:pPr>
            <a:r>
              <a:rPr lang="zh-CN" altLang="en-US" sz="1800" kern="0" dirty="0" smtClean="0">
                <a:ea typeface="黑体" pitchFamily="49" charset="-122"/>
              </a:rPr>
              <a:t>第</a:t>
            </a:r>
            <a:r>
              <a:rPr lang="en-US" altLang="zh-CN" sz="1800" kern="0" dirty="0" smtClean="0">
                <a:ea typeface="黑体" pitchFamily="49" charset="-122"/>
              </a:rPr>
              <a:t>1</a:t>
            </a:r>
            <a:r>
              <a:rPr lang="zh-CN" altLang="en-US" sz="1800" kern="0" dirty="0" smtClean="0">
                <a:ea typeface="黑体" pitchFamily="49" charset="-122"/>
              </a:rPr>
              <a:t>行第</a:t>
            </a:r>
            <a:r>
              <a:rPr lang="en-US" altLang="zh-CN" sz="1800" kern="0" dirty="0" smtClean="0">
                <a:ea typeface="黑体" pitchFamily="49" charset="-122"/>
              </a:rPr>
              <a:t>1</a:t>
            </a:r>
            <a:r>
              <a:rPr lang="zh-CN" altLang="en-US" sz="1800" kern="0" dirty="0" smtClean="0">
                <a:ea typeface="黑体" pitchFamily="49" charset="-122"/>
              </a:rPr>
              <a:t>列</a:t>
            </a:r>
          </a:p>
        </p:txBody>
      </p:sp>
      <p:sp>
        <p:nvSpPr>
          <p:cNvPr id="16" name="Rectangle 3"/>
          <p:cNvSpPr txBox="1">
            <a:spLocks noChangeArrowheads="1"/>
          </p:cNvSpPr>
          <p:nvPr/>
        </p:nvSpPr>
        <p:spPr bwMode="auto">
          <a:xfrm>
            <a:off x="6948264" y="5492505"/>
            <a:ext cx="2014279" cy="42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gn="r" eaLnBrk="1" hangingPunct="1">
              <a:buFontTx/>
              <a:buNone/>
            </a:pPr>
            <a:r>
              <a:rPr lang="zh-CN" altLang="en-US" sz="1800" kern="0" dirty="0" smtClean="0">
                <a:ea typeface="黑体" pitchFamily="49" charset="-122"/>
              </a:rPr>
              <a:t>第</a:t>
            </a:r>
            <a:r>
              <a:rPr lang="en-US" altLang="zh-CN" sz="1800" kern="0" dirty="0" smtClean="0">
                <a:ea typeface="黑体" pitchFamily="49" charset="-122"/>
              </a:rPr>
              <a:t>2</a:t>
            </a:r>
            <a:r>
              <a:rPr lang="zh-CN" altLang="en-US" sz="1800" kern="0" dirty="0" smtClean="0">
                <a:ea typeface="黑体" pitchFamily="49" charset="-122"/>
              </a:rPr>
              <a:t>行第</a:t>
            </a:r>
            <a:r>
              <a:rPr lang="en-US" altLang="zh-CN" sz="1800" kern="0" dirty="0" smtClean="0">
                <a:ea typeface="黑体" pitchFamily="49" charset="-122"/>
              </a:rPr>
              <a:t>1</a:t>
            </a:r>
            <a:r>
              <a:rPr lang="zh-CN" altLang="en-US" sz="1800" kern="0" dirty="0" smtClean="0">
                <a:ea typeface="黑体" pitchFamily="49" charset="-122"/>
              </a:rPr>
              <a:t>列</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589C262F-FE51-41F3-A62C-CC30E036386A}" type="slidenum">
              <a:rPr lang="en-US" altLang="zh-CN" sz="1400" smtClean="0"/>
              <a:pPr eaLnBrk="1" hangingPunct="1">
                <a:spcBef>
                  <a:spcPct val="0"/>
                </a:spcBef>
                <a:buFontTx/>
                <a:buNone/>
              </a:pPr>
              <a:t>35</a:t>
            </a:fld>
            <a:r>
              <a:rPr lang="en-US" altLang="zh-CN" sz="1400" dirty="0" smtClean="0"/>
              <a:t>/48</a:t>
            </a:r>
          </a:p>
        </p:txBody>
      </p:sp>
      <p:sp>
        <p:nvSpPr>
          <p:cNvPr id="31747" name="Rectangle 2"/>
          <p:cNvSpPr>
            <a:spLocks noGrp="1" noChangeArrowheads="1"/>
          </p:cNvSpPr>
          <p:nvPr>
            <p:ph type="title"/>
          </p:nvPr>
        </p:nvSpPr>
        <p:spPr>
          <a:xfrm>
            <a:off x="611560" y="228600"/>
            <a:ext cx="7772400" cy="533400"/>
          </a:xfrm>
        </p:spPr>
        <p:txBody>
          <a:bodyPr/>
          <a:lstStyle/>
          <a:p>
            <a:pPr eaLnBrk="1" hangingPunct="1"/>
            <a:r>
              <a:rPr lang="zh-CN" altLang="en-US" sz="3200" dirty="0" smtClean="0">
                <a:ea typeface="黑体" pitchFamily="49" charset="-122"/>
              </a:rPr>
              <a:t>通用旋转变换</a:t>
            </a:r>
          </a:p>
        </p:txBody>
      </p:sp>
      <p:sp>
        <p:nvSpPr>
          <p:cNvPr id="31748" name="Rectangle 4"/>
          <p:cNvSpPr>
            <a:spLocks noChangeArrowheads="1"/>
          </p:cNvSpPr>
          <p:nvPr/>
        </p:nvSpPr>
        <p:spPr bwMode="auto">
          <a:xfrm>
            <a:off x="228600" y="304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endParaRPr kumimoji="0" lang="zh-CN" altLang="en-US" sz="2000" i="1" dirty="0">
              <a:latin typeface="宋体" pitchFamily="2" charset="-122"/>
            </a:endParaRPr>
          </a:p>
        </p:txBody>
      </p:sp>
      <p:graphicFrame>
        <p:nvGraphicFramePr>
          <p:cNvPr id="31749" name="Object 5"/>
          <p:cNvGraphicFramePr>
            <a:graphicFrameLocks noChangeAspect="1"/>
          </p:cNvGraphicFramePr>
          <p:nvPr>
            <p:extLst>
              <p:ext uri="{D42A27DB-BD31-4B8C-83A1-F6EECF244321}">
                <p14:modId xmlns:p14="http://schemas.microsoft.com/office/powerpoint/2010/main" val="2056355762"/>
              </p:ext>
            </p:extLst>
          </p:nvPr>
        </p:nvGraphicFramePr>
        <p:xfrm>
          <a:off x="94225" y="986488"/>
          <a:ext cx="4373712" cy="1351224"/>
        </p:xfrm>
        <a:graphic>
          <a:graphicData uri="http://schemas.openxmlformats.org/presentationml/2006/ole">
            <mc:AlternateContent xmlns:mc="http://schemas.openxmlformats.org/markup-compatibility/2006">
              <mc:Choice xmlns:v="urn:schemas-microsoft-com:vml" Requires="v">
                <p:oleObj spid="_x0000_s32029" name="Equation" r:id="rId3" imgW="3124080" imgH="965160" progId="Equation.DSMT4">
                  <p:embed/>
                </p:oleObj>
              </mc:Choice>
              <mc:Fallback>
                <p:oleObj name="Equation" r:id="rId3" imgW="3124080" imgH="965160" progId="Equation.DSMT4">
                  <p:embed/>
                  <p:pic>
                    <p:nvPicPr>
                      <p:cNvPr id="0" name="Object 5"/>
                      <p:cNvPicPr>
                        <a:picLocks noChangeAspect="1" noChangeArrowheads="1"/>
                      </p:cNvPicPr>
                      <p:nvPr/>
                    </p:nvPicPr>
                    <p:blipFill>
                      <a:blip r:embed="rId4"/>
                      <a:srcRect/>
                      <a:stretch>
                        <a:fillRect/>
                      </a:stretch>
                    </p:blipFill>
                    <p:spPr bwMode="auto">
                      <a:xfrm>
                        <a:off x="94225" y="986488"/>
                        <a:ext cx="4373712" cy="1351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0" name="Object 8"/>
          <p:cNvGraphicFramePr>
            <a:graphicFrameLocks noChangeAspect="1"/>
          </p:cNvGraphicFramePr>
          <p:nvPr>
            <p:extLst>
              <p:ext uri="{D42A27DB-BD31-4B8C-83A1-F6EECF244321}">
                <p14:modId xmlns:p14="http://schemas.microsoft.com/office/powerpoint/2010/main" val="1375364671"/>
              </p:ext>
            </p:extLst>
          </p:nvPr>
        </p:nvGraphicFramePr>
        <p:xfrm>
          <a:off x="94225" y="3849688"/>
          <a:ext cx="4373562" cy="1350962"/>
        </p:xfrm>
        <a:graphic>
          <a:graphicData uri="http://schemas.openxmlformats.org/presentationml/2006/ole">
            <mc:AlternateContent xmlns:mc="http://schemas.openxmlformats.org/markup-compatibility/2006">
              <mc:Choice xmlns:v="urn:schemas-microsoft-com:vml" Requires="v">
                <p:oleObj spid="_x0000_s32030" name="Equation" r:id="rId5" imgW="3124080" imgH="965160" progId="Equation.DSMT4">
                  <p:embed/>
                </p:oleObj>
              </mc:Choice>
              <mc:Fallback>
                <p:oleObj name="Equation" r:id="rId5" imgW="3124080" imgH="965160" progId="Equation.DSMT4">
                  <p:embed/>
                  <p:pic>
                    <p:nvPicPr>
                      <p:cNvPr id="0" name="Object 8"/>
                      <p:cNvPicPr>
                        <a:picLocks noChangeAspect="1" noChangeArrowheads="1"/>
                      </p:cNvPicPr>
                      <p:nvPr/>
                    </p:nvPicPr>
                    <p:blipFill>
                      <a:blip r:embed="rId6"/>
                      <a:srcRect/>
                      <a:stretch>
                        <a:fillRect/>
                      </a:stretch>
                    </p:blipFill>
                    <p:spPr bwMode="auto">
                      <a:xfrm>
                        <a:off x="94225" y="3849688"/>
                        <a:ext cx="4373562" cy="1350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1" name="Object 9"/>
          <p:cNvGraphicFramePr>
            <a:graphicFrameLocks noChangeAspect="1"/>
          </p:cNvGraphicFramePr>
          <p:nvPr>
            <p:extLst>
              <p:ext uri="{D42A27DB-BD31-4B8C-83A1-F6EECF244321}">
                <p14:modId xmlns:p14="http://schemas.microsoft.com/office/powerpoint/2010/main" val="1549155571"/>
              </p:ext>
            </p:extLst>
          </p:nvPr>
        </p:nvGraphicFramePr>
        <p:xfrm>
          <a:off x="4608004" y="944724"/>
          <a:ext cx="4427538" cy="1350963"/>
        </p:xfrm>
        <a:graphic>
          <a:graphicData uri="http://schemas.openxmlformats.org/presentationml/2006/ole">
            <mc:AlternateContent xmlns:mc="http://schemas.openxmlformats.org/markup-compatibility/2006">
              <mc:Choice xmlns:v="urn:schemas-microsoft-com:vml" Requires="v">
                <p:oleObj spid="_x0000_s32031" name="Equation" r:id="rId7" imgW="3162240" imgH="965160" progId="Equation.DSMT4">
                  <p:embed/>
                </p:oleObj>
              </mc:Choice>
              <mc:Fallback>
                <p:oleObj name="Equation" r:id="rId7" imgW="3162240" imgH="965160" progId="Equation.DSMT4">
                  <p:embed/>
                  <p:pic>
                    <p:nvPicPr>
                      <p:cNvPr id="0" name="Object 9"/>
                      <p:cNvPicPr>
                        <a:picLocks noChangeAspect="1" noChangeArrowheads="1"/>
                      </p:cNvPicPr>
                      <p:nvPr/>
                    </p:nvPicPr>
                    <p:blipFill>
                      <a:blip r:embed="rId8"/>
                      <a:srcRect/>
                      <a:stretch>
                        <a:fillRect/>
                      </a:stretch>
                    </p:blipFill>
                    <p:spPr bwMode="auto">
                      <a:xfrm>
                        <a:off x="4608004" y="944724"/>
                        <a:ext cx="4427538" cy="135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52" name="Object 10"/>
          <p:cNvGraphicFramePr>
            <a:graphicFrameLocks noChangeAspect="1"/>
          </p:cNvGraphicFramePr>
          <p:nvPr>
            <p:extLst>
              <p:ext uri="{D42A27DB-BD31-4B8C-83A1-F6EECF244321}">
                <p14:modId xmlns:p14="http://schemas.microsoft.com/office/powerpoint/2010/main" val="1512909806"/>
              </p:ext>
            </p:extLst>
          </p:nvPr>
        </p:nvGraphicFramePr>
        <p:xfrm>
          <a:off x="71500" y="2432050"/>
          <a:ext cx="4479925" cy="1385888"/>
        </p:xfrm>
        <a:graphic>
          <a:graphicData uri="http://schemas.openxmlformats.org/presentationml/2006/ole">
            <mc:AlternateContent xmlns:mc="http://schemas.openxmlformats.org/markup-compatibility/2006">
              <mc:Choice xmlns:v="urn:schemas-microsoft-com:vml" Requires="v">
                <p:oleObj spid="_x0000_s32032" name="Equation" r:id="rId9" imgW="3200400" imgH="990360" progId="Equation.DSMT4">
                  <p:embed/>
                </p:oleObj>
              </mc:Choice>
              <mc:Fallback>
                <p:oleObj name="Equation" r:id="rId9" imgW="3200400" imgH="990360" progId="Equation.DSMT4">
                  <p:embed/>
                  <p:pic>
                    <p:nvPicPr>
                      <p:cNvPr id="0" name="Object 10"/>
                      <p:cNvPicPr>
                        <a:picLocks noChangeAspect="1" noChangeArrowheads="1"/>
                      </p:cNvPicPr>
                      <p:nvPr/>
                    </p:nvPicPr>
                    <p:blipFill>
                      <a:blip r:embed="rId10"/>
                      <a:srcRect/>
                      <a:stretch>
                        <a:fillRect/>
                      </a:stretch>
                    </p:blipFill>
                    <p:spPr bwMode="auto">
                      <a:xfrm>
                        <a:off x="71500" y="2432050"/>
                        <a:ext cx="4479925" cy="1385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3" name="Object 11"/>
          <p:cNvGraphicFramePr>
            <a:graphicFrameLocks noChangeAspect="1"/>
          </p:cNvGraphicFramePr>
          <p:nvPr>
            <p:extLst>
              <p:ext uri="{D42A27DB-BD31-4B8C-83A1-F6EECF244321}">
                <p14:modId xmlns:p14="http://schemas.microsoft.com/office/powerpoint/2010/main" val="120647170"/>
              </p:ext>
            </p:extLst>
          </p:nvPr>
        </p:nvGraphicFramePr>
        <p:xfrm>
          <a:off x="4625467" y="2433638"/>
          <a:ext cx="4410075" cy="1385887"/>
        </p:xfrm>
        <a:graphic>
          <a:graphicData uri="http://schemas.openxmlformats.org/presentationml/2006/ole">
            <mc:AlternateContent xmlns:mc="http://schemas.openxmlformats.org/markup-compatibility/2006">
              <mc:Choice xmlns:v="urn:schemas-microsoft-com:vml" Requires="v">
                <p:oleObj spid="_x0000_s32033" name="Equation" r:id="rId11" imgW="3149280" imgH="990360" progId="Equation.DSMT4">
                  <p:embed/>
                </p:oleObj>
              </mc:Choice>
              <mc:Fallback>
                <p:oleObj name="Equation" r:id="rId11" imgW="3149280" imgH="990360" progId="Equation.DSMT4">
                  <p:embed/>
                  <p:pic>
                    <p:nvPicPr>
                      <p:cNvPr id="0" name="Object 11"/>
                      <p:cNvPicPr>
                        <a:picLocks noChangeAspect="1" noChangeArrowheads="1"/>
                      </p:cNvPicPr>
                      <p:nvPr/>
                    </p:nvPicPr>
                    <p:blipFill>
                      <a:blip r:embed="rId12"/>
                      <a:srcRect/>
                      <a:stretch>
                        <a:fillRect/>
                      </a:stretch>
                    </p:blipFill>
                    <p:spPr bwMode="auto">
                      <a:xfrm>
                        <a:off x="4625467" y="2433638"/>
                        <a:ext cx="4410075" cy="1385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4" name="Object 13"/>
          <p:cNvGraphicFramePr>
            <a:graphicFrameLocks noChangeAspect="1"/>
          </p:cNvGraphicFramePr>
          <p:nvPr>
            <p:extLst>
              <p:ext uri="{D42A27DB-BD31-4B8C-83A1-F6EECF244321}">
                <p14:modId xmlns:p14="http://schemas.microsoft.com/office/powerpoint/2010/main" val="2771477372"/>
              </p:ext>
            </p:extLst>
          </p:nvPr>
        </p:nvGraphicFramePr>
        <p:xfrm>
          <a:off x="94225" y="5245819"/>
          <a:ext cx="4356100" cy="1279525"/>
        </p:xfrm>
        <a:graphic>
          <a:graphicData uri="http://schemas.openxmlformats.org/presentationml/2006/ole">
            <mc:AlternateContent xmlns:mc="http://schemas.openxmlformats.org/markup-compatibility/2006">
              <mc:Choice xmlns:v="urn:schemas-microsoft-com:vml" Requires="v">
                <p:oleObj spid="_x0000_s32034" name="Equation" r:id="rId13" imgW="3111480" imgH="914400" progId="Equation.DSMT4">
                  <p:embed/>
                </p:oleObj>
              </mc:Choice>
              <mc:Fallback>
                <p:oleObj name="Equation" r:id="rId13" imgW="3111480" imgH="914400" progId="Equation.DSMT4">
                  <p:embed/>
                  <p:pic>
                    <p:nvPicPr>
                      <p:cNvPr id="0" name="Object 13"/>
                      <p:cNvPicPr>
                        <a:picLocks noChangeAspect="1" noChangeArrowheads="1"/>
                      </p:cNvPicPr>
                      <p:nvPr/>
                    </p:nvPicPr>
                    <p:blipFill>
                      <a:blip r:embed="rId14"/>
                      <a:srcRect/>
                      <a:stretch>
                        <a:fillRect/>
                      </a:stretch>
                    </p:blipFill>
                    <p:spPr bwMode="auto">
                      <a:xfrm>
                        <a:off x="94225" y="5245819"/>
                        <a:ext cx="4356100" cy="1279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5" name="Object 14"/>
          <p:cNvGraphicFramePr>
            <a:graphicFrameLocks noChangeAspect="1"/>
          </p:cNvGraphicFramePr>
          <p:nvPr>
            <p:extLst>
              <p:ext uri="{D42A27DB-BD31-4B8C-83A1-F6EECF244321}">
                <p14:modId xmlns:p14="http://schemas.microsoft.com/office/powerpoint/2010/main" val="794548239"/>
              </p:ext>
            </p:extLst>
          </p:nvPr>
        </p:nvGraphicFramePr>
        <p:xfrm>
          <a:off x="4625467" y="3861048"/>
          <a:ext cx="4410075" cy="1385888"/>
        </p:xfrm>
        <a:graphic>
          <a:graphicData uri="http://schemas.openxmlformats.org/presentationml/2006/ole">
            <mc:AlternateContent xmlns:mc="http://schemas.openxmlformats.org/markup-compatibility/2006">
              <mc:Choice xmlns:v="urn:schemas-microsoft-com:vml" Requires="v">
                <p:oleObj spid="_x0000_s32035" name="Equation" r:id="rId15" imgW="3149280" imgH="990360" progId="Equation.DSMT4">
                  <p:embed/>
                </p:oleObj>
              </mc:Choice>
              <mc:Fallback>
                <p:oleObj name="Equation" r:id="rId15" imgW="3149280" imgH="990360" progId="Equation.DSMT4">
                  <p:embed/>
                  <p:pic>
                    <p:nvPicPr>
                      <p:cNvPr id="0" name="Object 14"/>
                      <p:cNvPicPr>
                        <a:picLocks noChangeAspect="1" noChangeArrowheads="1"/>
                      </p:cNvPicPr>
                      <p:nvPr/>
                    </p:nvPicPr>
                    <p:blipFill>
                      <a:blip r:embed="rId16"/>
                      <a:srcRect/>
                      <a:stretch>
                        <a:fillRect/>
                      </a:stretch>
                    </p:blipFill>
                    <p:spPr bwMode="auto">
                      <a:xfrm>
                        <a:off x="4625467" y="3861048"/>
                        <a:ext cx="4410075" cy="1385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圆角矩形 11"/>
          <p:cNvSpPr/>
          <p:nvPr/>
        </p:nvSpPr>
        <p:spPr bwMode="auto">
          <a:xfrm>
            <a:off x="35496" y="908720"/>
            <a:ext cx="4464496" cy="1404156"/>
          </a:xfrm>
          <a:prstGeom prst="roundRect">
            <a:avLst>
              <a:gd name="adj" fmla="val 11924"/>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黑体" pitchFamily="2" charset="-122"/>
            </a:endParaRPr>
          </a:p>
        </p:txBody>
      </p:sp>
      <p:sp>
        <p:nvSpPr>
          <p:cNvPr id="13" name="Rectangle 3"/>
          <p:cNvSpPr txBox="1">
            <a:spLocks noChangeArrowheads="1"/>
          </p:cNvSpPr>
          <p:nvPr/>
        </p:nvSpPr>
        <p:spPr bwMode="auto">
          <a:xfrm>
            <a:off x="2699792" y="1955304"/>
            <a:ext cx="1694192" cy="35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gn="r" eaLnBrk="1" hangingPunct="1">
              <a:buFontTx/>
              <a:buNone/>
            </a:pPr>
            <a:r>
              <a:rPr lang="zh-CN" altLang="en-US" sz="1800" kern="0" dirty="0" smtClean="0">
                <a:ea typeface="黑体" pitchFamily="49" charset="-122"/>
              </a:rPr>
              <a:t>第</a:t>
            </a:r>
            <a:r>
              <a:rPr lang="en-US" altLang="zh-CN" sz="1800" kern="0" dirty="0" smtClean="0">
                <a:ea typeface="黑体" pitchFamily="49" charset="-122"/>
              </a:rPr>
              <a:t>3</a:t>
            </a:r>
            <a:r>
              <a:rPr lang="zh-CN" altLang="en-US" sz="1800" kern="0" dirty="0" smtClean="0">
                <a:ea typeface="黑体" pitchFamily="49" charset="-122"/>
              </a:rPr>
              <a:t>行第</a:t>
            </a:r>
            <a:r>
              <a:rPr lang="en-US" altLang="zh-CN" sz="1800" kern="0" dirty="0" smtClean="0">
                <a:ea typeface="黑体" pitchFamily="49" charset="-122"/>
              </a:rPr>
              <a:t>1</a:t>
            </a:r>
            <a:r>
              <a:rPr lang="zh-CN" altLang="en-US" sz="1800" kern="0" dirty="0" smtClean="0">
                <a:ea typeface="黑体" pitchFamily="49" charset="-122"/>
              </a:rPr>
              <a:t>列</a:t>
            </a:r>
          </a:p>
        </p:txBody>
      </p:sp>
      <p:sp>
        <p:nvSpPr>
          <p:cNvPr id="14" name="圆角矩形 13"/>
          <p:cNvSpPr/>
          <p:nvPr/>
        </p:nvSpPr>
        <p:spPr bwMode="auto">
          <a:xfrm>
            <a:off x="4572000" y="908720"/>
            <a:ext cx="4464496" cy="1404156"/>
          </a:xfrm>
          <a:prstGeom prst="roundRect">
            <a:avLst>
              <a:gd name="adj" fmla="val 11924"/>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黑体" pitchFamily="2" charset="-122"/>
            </a:endParaRPr>
          </a:p>
        </p:txBody>
      </p:sp>
      <p:sp>
        <p:nvSpPr>
          <p:cNvPr id="15" name="Rectangle 3"/>
          <p:cNvSpPr txBox="1">
            <a:spLocks noChangeArrowheads="1"/>
          </p:cNvSpPr>
          <p:nvPr/>
        </p:nvSpPr>
        <p:spPr bwMode="auto">
          <a:xfrm>
            <a:off x="7268351" y="1955304"/>
            <a:ext cx="1694192" cy="35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gn="r" eaLnBrk="1" hangingPunct="1">
              <a:buFontTx/>
              <a:buNone/>
            </a:pPr>
            <a:r>
              <a:rPr lang="zh-CN" altLang="en-US" sz="1800" kern="0" dirty="0" smtClean="0">
                <a:ea typeface="黑体" pitchFamily="49" charset="-122"/>
              </a:rPr>
              <a:t>第</a:t>
            </a:r>
            <a:r>
              <a:rPr lang="en-US" altLang="zh-CN" sz="1800" kern="0" dirty="0" smtClean="0">
                <a:ea typeface="黑体" pitchFamily="49" charset="-122"/>
              </a:rPr>
              <a:t>1</a:t>
            </a:r>
            <a:r>
              <a:rPr lang="zh-CN" altLang="en-US" sz="1800" kern="0" dirty="0" smtClean="0">
                <a:ea typeface="黑体" pitchFamily="49" charset="-122"/>
              </a:rPr>
              <a:t>行第</a:t>
            </a:r>
            <a:r>
              <a:rPr lang="en-US" altLang="zh-CN" sz="1800" kern="0" dirty="0" smtClean="0">
                <a:ea typeface="黑体" pitchFamily="49" charset="-122"/>
              </a:rPr>
              <a:t>2</a:t>
            </a:r>
            <a:r>
              <a:rPr lang="zh-CN" altLang="en-US" sz="1800" kern="0" dirty="0" smtClean="0">
                <a:ea typeface="黑体" pitchFamily="49" charset="-122"/>
              </a:rPr>
              <a:t>列</a:t>
            </a:r>
          </a:p>
        </p:txBody>
      </p:sp>
      <p:sp>
        <p:nvSpPr>
          <p:cNvPr id="16" name="圆角矩形 15"/>
          <p:cNvSpPr/>
          <p:nvPr/>
        </p:nvSpPr>
        <p:spPr bwMode="auto">
          <a:xfrm>
            <a:off x="27816" y="2384884"/>
            <a:ext cx="4464496" cy="1404156"/>
          </a:xfrm>
          <a:prstGeom prst="roundRect">
            <a:avLst>
              <a:gd name="adj" fmla="val 11924"/>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黑体" pitchFamily="2" charset="-122"/>
            </a:endParaRPr>
          </a:p>
        </p:txBody>
      </p:sp>
      <p:sp>
        <p:nvSpPr>
          <p:cNvPr id="17" name="Rectangle 3"/>
          <p:cNvSpPr txBox="1">
            <a:spLocks noChangeArrowheads="1"/>
          </p:cNvSpPr>
          <p:nvPr/>
        </p:nvSpPr>
        <p:spPr bwMode="auto">
          <a:xfrm>
            <a:off x="2692112" y="3429000"/>
            <a:ext cx="1694192" cy="35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gn="r" eaLnBrk="1" hangingPunct="1">
              <a:buFontTx/>
              <a:buNone/>
            </a:pPr>
            <a:r>
              <a:rPr lang="zh-CN" altLang="en-US" sz="1800" kern="0" dirty="0" smtClean="0">
                <a:ea typeface="黑体" pitchFamily="49" charset="-122"/>
              </a:rPr>
              <a:t>第</a:t>
            </a:r>
            <a:r>
              <a:rPr lang="en-US" altLang="zh-CN" sz="1800" kern="0" dirty="0" smtClean="0">
                <a:ea typeface="黑体" pitchFamily="49" charset="-122"/>
              </a:rPr>
              <a:t>2</a:t>
            </a:r>
            <a:r>
              <a:rPr lang="zh-CN" altLang="en-US" sz="1800" kern="0" dirty="0" smtClean="0">
                <a:ea typeface="黑体" pitchFamily="49" charset="-122"/>
              </a:rPr>
              <a:t>行第</a:t>
            </a:r>
            <a:r>
              <a:rPr lang="en-US" altLang="zh-CN" sz="1800" kern="0" dirty="0" smtClean="0">
                <a:ea typeface="黑体" pitchFamily="49" charset="-122"/>
              </a:rPr>
              <a:t>2</a:t>
            </a:r>
            <a:r>
              <a:rPr lang="zh-CN" altLang="en-US" sz="1800" kern="0" dirty="0" smtClean="0">
                <a:ea typeface="黑体" pitchFamily="49" charset="-122"/>
              </a:rPr>
              <a:t>列</a:t>
            </a:r>
          </a:p>
        </p:txBody>
      </p:sp>
      <p:sp>
        <p:nvSpPr>
          <p:cNvPr id="18" name="圆角矩形 17"/>
          <p:cNvSpPr/>
          <p:nvPr/>
        </p:nvSpPr>
        <p:spPr bwMode="auto">
          <a:xfrm>
            <a:off x="35496" y="3861048"/>
            <a:ext cx="4464496" cy="1296144"/>
          </a:xfrm>
          <a:prstGeom prst="roundRect">
            <a:avLst>
              <a:gd name="adj" fmla="val 11924"/>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黑体" pitchFamily="2" charset="-122"/>
            </a:endParaRPr>
          </a:p>
        </p:txBody>
      </p:sp>
      <p:sp>
        <p:nvSpPr>
          <p:cNvPr id="19" name="Rectangle 3"/>
          <p:cNvSpPr txBox="1">
            <a:spLocks noChangeArrowheads="1"/>
          </p:cNvSpPr>
          <p:nvPr/>
        </p:nvSpPr>
        <p:spPr bwMode="auto">
          <a:xfrm>
            <a:off x="2699792" y="4797152"/>
            <a:ext cx="1694192" cy="3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gn="r" eaLnBrk="1" hangingPunct="1">
              <a:buFontTx/>
              <a:buNone/>
            </a:pPr>
            <a:r>
              <a:rPr lang="zh-CN" altLang="en-US" sz="1800" kern="0" dirty="0" smtClean="0">
                <a:ea typeface="黑体" pitchFamily="49" charset="-122"/>
              </a:rPr>
              <a:t>第</a:t>
            </a:r>
            <a:r>
              <a:rPr lang="en-US" altLang="zh-CN" sz="1800" kern="0" dirty="0" smtClean="0">
                <a:ea typeface="黑体" pitchFamily="49" charset="-122"/>
              </a:rPr>
              <a:t>1</a:t>
            </a:r>
            <a:r>
              <a:rPr lang="zh-CN" altLang="en-US" sz="1800" kern="0" dirty="0" smtClean="0">
                <a:ea typeface="黑体" pitchFamily="49" charset="-122"/>
              </a:rPr>
              <a:t>行第</a:t>
            </a:r>
            <a:r>
              <a:rPr lang="en-US" altLang="zh-CN" sz="1800" kern="0" dirty="0" smtClean="0">
                <a:ea typeface="黑体" pitchFamily="49" charset="-122"/>
              </a:rPr>
              <a:t>3</a:t>
            </a:r>
            <a:r>
              <a:rPr lang="zh-CN" altLang="en-US" sz="1800" kern="0" dirty="0" smtClean="0">
                <a:ea typeface="黑体" pitchFamily="49" charset="-122"/>
              </a:rPr>
              <a:t>列</a:t>
            </a:r>
          </a:p>
        </p:txBody>
      </p:sp>
      <p:sp>
        <p:nvSpPr>
          <p:cNvPr id="20" name="圆角矩形 19"/>
          <p:cNvSpPr/>
          <p:nvPr/>
        </p:nvSpPr>
        <p:spPr bwMode="auto">
          <a:xfrm>
            <a:off x="44207" y="5229200"/>
            <a:ext cx="4464496" cy="1368152"/>
          </a:xfrm>
          <a:prstGeom prst="roundRect">
            <a:avLst>
              <a:gd name="adj" fmla="val 11924"/>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黑体" pitchFamily="2" charset="-122"/>
            </a:endParaRPr>
          </a:p>
        </p:txBody>
      </p:sp>
      <p:sp>
        <p:nvSpPr>
          <p:cNvPr id="21" name="Rectangle 3"/>
          <p:cNvSpPr txBox="1">
            <a:spLocks noChangeArrowheads="1"/>
          </p:cNvSpPr>
          <p:nvPr/>
        </p:nvSpPr>
        <p:spPr bwMode="auto">
          <a:xfrm>
            <a:off x="2708503" y="6070732"/>
            <a:ext cx="1694192" cy="42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gn="r" eaLnBrk="1" hangingPunct="1">
              <a:buFontTx/>
              <a:buNone/>
            </a:pPr>
            <a:r>
              <a:rPr lang="zh-CN" altLang="en-US" sz="1800" kern="0" dirty="0" smtClean="0">
                <a:ea typeface="黑体" pitchFamily="49" charset="-122"/>
              </a:rPr>
              <a:t>第</a:t>
            </a:r>
            <a:r>
              <a:rPr lang="en-US" altLang="zh-CN" sz="1800" kern="0" dirty="0" smtClean="0">
                <a:ea typeface="黑体" pitchFamily="49" charset="-122"/>
              </a:rPr>
              <a:t>3</a:t>
            </a:r>
            <a:r>
              <a:rPr lang="zh-CN" altLang="en-US" sz="1800" kern="0" dirty="0" smtClean="0">
                <a:ea typeface="黑体" pitchFamily="49" charset="-122"/>
              </a:rPr>
              <a:t>行第</a:t>
            </a:r>
            <a:r>
              <a:rPr lang="en-US" altLang="zh-CN" sz="1800" kern="0" dirty="0" smtClean="0">
                <a:ea typeface="黑体" pitchFamily="49" charset="-122"/>
              </a:rPr>
              <a:t>3</a:t>
            </a:r>
            <a:r>
              <a:rPr lang="zh-CN" altLang="en-US" sz="1800" kern="0" dirty="0" smtClean="0">
                <a:ea typeface="黑体" pitchFamily="49" charset="-122"/>
              </a:rPr>
              <a:t>列</a:t>
            </a:r>
          </a:p>
        </p:txBody>
      </p:sp>
      <p:sp>
        <p:nvSpPr>
          <p:cNvPr id="22" name="圆角矩形 21"/>
          <p:cNvSpPr/>
          <p:nvPr/>
        </p:nvSpPr>
        <p:spPr bwMode="auto">
          <a:xfrm>
            <a:off x="4588303" y="2382416"/>
            <a:ext cx="4464496" cy="1404156"/>
          </a:xfrm>
          <a:prstGeom prst="roundRect">
            <a:avLst>
              <a:gd name="adj" fmla="val 11924"/>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黑体" pitchFamily="2" charset="-122"/>
            </a:endParaRPr>
          </a:p>
        </p:txBody>
      </p:sp>
      <p:sp>
        <p:nvSpPr>
          <p:cNvPr id="23" name="Rectangle 3"/>
          <p:cNvSpPr txBox="1">
            <a:spLocks noChangeArrowheads="1"/>
          </p:cNvSpPr>
          <p:nvPr/>
        </p:nvSpPr>
        <p:spPr bwMode="auto">
          <a:xfrm>
            <a:off x="7284654" y="3429000"/>
            <a:ext cx="1694192" cy="35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gn="r" eaLnBrk="1" hangingPunct="1">
              <a:buFontTx/>
              <a:buNone/>
            </a:pPr>
            <a:r>
              <a:rPr lang="zh-CN" altLang="en-US" sz="1800" kern="0" dirty="0" smtClean="0">
                <a:ea typeface="黑体" pitchFamily="49" charset="-122"/>
              </a:rPr>
              <a:t>第</a:t>
            </a:r>
            <a:r>
              <a:rPr lang="en-US" altLang="zh-CN" sz="1800" kern="0" dirty="0" smtClean="0">
                <a:ea typeface="黑体" pitchFamily="49" charset="-122"/>
              </a:rPr>
              <a:t>3</a:t>
            </a:r>
            <a:r>
              <a:rPr lang="zh-CN" altLang="en-US" sz="1800" kern="0" dirty="0" smtClean="0">
                <a:ea typeface="黑体" pitchFamily="49" charset="-122"/>
              </a:rPr>
              <a:t>行第</a:t>
            </a:r>
            <a:r>
              <a:rPr lang="en-US" altLang="zh-CN" sz="1800" kern="0" dirty="0" smtClean="0">
                <a:ea typeface="黑体" pitchFamily="49" charset="-122"/>
              </a:rPr>
              <a:t>2</a:t>
            </a:r>
            <a:r>
              <a:rPr lang="zh-CN" altLang="en-US" sz="1800" kern="0" dirty="0" smtClean="0">
                <a:ea typeface="黑体" pitchFamily="49" charset="-122"/>
              </a:rPr>
              <a:t>列</a:t>
            </a:r>
          </a:p>
        </p:txBody>
      </p:sp>
      <p:sp>
        <p:nvSpPr>
          <p:cNvPr id="24" name="圆角矩形 23"/>
          <p:cNvSpPr/>
          <p:nvPr/>
        </p:nvSpPr>
        <p:spPr bwMode="auto">
          <a:xfrm>
            <a:off x="4588303" y="3857734"/>
            <a:ext cx="4464496" cy="1404156"/>
          </a:xfrm>
          <a:prstGeom prst="roundRect">
            <a:avLst>
              <a:gd name="adj" fmla="val 11924"/>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黑体" pitchFamily="2" charset="-122"/>
            </a:endParaRPr>
          </a:p>
        </p:txBody>
      </p:sp>
      <p:sp>
        <p:nvSpPr>
          <p:cNvPr id="25" name="Rectangle 3"/>
          <p:cNvSpPr txBox="1">
            <a:spLocks noChangeArrowheads="1"/>
          </p:cNvSpPr>
          <p:nvPr/>
        </p:nvSpPr>
        <p:spPr bwMode="auto">
          <a:xfrm>
            <a:off x="7284654" y="4904318"/>
            <a:ext cx="1694192" cy="35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gn="r" eaLnBrk="1" hangingPunct="1">
              <a:buFontTx/>
              <a:buNone/>
            </a:pPr>
            <a:r>
              <a:rPr lang="zh-CN" altLang="en-US" sz="1800" kern="0" dirty="0" smtClean="0">
                <a:ea typeface="黑体" pitchFamily="49" charset="-122"/>
              </a:rPr>
              <a:t>第</a:t>
            </a:r>
            <a:r>
              <a:rPr lang="en-US" altLang="zh-CN" sz="1800" kern="0" dirty="0" smtClean="0">
                <a:ea typeface="黑体" pitchFamily="49" charset="-122"/>
              </a:rPr>
              <a:t>2</a:t>
            </a:r>
            <a:r>
              <a:rPr lang="zh-CN" altLang="en-US" sz="1800" kern="0" dirty="0" smtClean="0">
                <a:ea typeface="黑体" pitchFamily="49" charset="-122"/>
              </a:rPr>
              <a:t>行第</a:t>
            </a:r>
            <a:r>
              <a:rPr lang="en-US" altLang="zh-CN" sz="1800" kern="0" dirty="0" smtClean="0">
                <a:ea typeface="黑体" pitchFamily="49" charset="-122"/>
              </a:rPr>
              <a:t>3</a:t>
            </a:r>
            <a:r>
              <a:rPr lang="zh-CN" altLang="en-US" sz="1800" kern="0" dirty="0" smtClean="0">
                <a:ea typeface="黑体" pitchFamily="49" charset="-122"/>
              </a:rPr>
              <a:t>列</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F8B511B4-CAF7-4FEE-AB56-8C13D885B0B0}" type="slidenum">
              <a:rPr lang="en-US" altLang="zh-CN" sz="1400" smtClean="0"/>
              <a:pPr eaLnBrk="1" hangingPunct="1">
                <a:spcBef>
                  <a:spcPct val="0"/>
                </a:spcBef>
                <a:buFontTx/>
                <a:buNone/>
              </a:pPr>
              <a:t>36</a:t>
            </a:fld>
            <a:r>
              <a:rPr lang="en-US" altLang="zh-CN" sz="1400" dirty="0" smtClean="0"/>
              <a:t>/48</a:t>
            </a:r>
          </a:p>
        </p:txBody>
      </p:sp>
      <p:sp>
        <p:nvSpPr>
          <p:cNvPr id="32771" name="Rectangle 2"/>
          <p:cNvSpPr>
            <a:spLocks noGrp="1" noChangeArrowheads="1"/>
          </p:cNvSpPr>
          <p:nvPr>
            <p:ph type="title"/>
          </p:nvPr>
        </p:nvSpPr>
        <p:spPr>
          <a:xfrm>
            <a:off x="683568" y="368660"/>
            <a:ext cx="7772400" cy="533400"/>
          </a:xfrm>
        </p:spPr>
        <p:txBody>
          <a:bodyPr/>
          <a:lstStyle/>
          <a:p>
            <a:pPr eaLnBrk="1" hangingPunct="1"/>
            <a:r>
              <a:rPr lang="zh-CN" altLang="en-US" sz="3200" dirty="0" smtClean="0">
                <a:latin typeface="黑体" pitchFamily="49" charset="-122"/>
                <a:ea typeface="黑体" pitchFamily="49" charset="-122"/>
              </a:rPr>
              <a:t>通用旋转变换</a:t>
            </a:r>
          </a:p>
        </p:txBody>
      </p:sp>
      <p:sp>
        <p:nvSpPr>
          <p:cNvPr id="32772" name="Rectangle 3"/>
          <p:cNvSpPr>
            <a:spLocks noGrp="1" noChangeArrowheads="1"/>
          </p:cNvSpPr>
          <p:nvPr>
            <p:ph type="body" idx="1"/>
          </p:nvPr>
        </p:nvSpPr>
        <p:spPr>
          <a:xfrm>
            <a:off x="586680" y="2888940"/>
            <a:ext cx="8053772" cy="1044116"/>
          </a:xfrm>
        </p:spPr>
        <p:txBody>
          <a:bodyPr/>
          <a:lstStyle/>
          <a:p>
            <a:pPr eaLnBrk="1" hangingPunct="1">
              <a:buFont typeface="Wingdings" panose="05000000000000000000" pitchFamily="2" charset="2"/>
              <a:buChar char="n"/>
            </a:pPr>
            <a:r>
              <a:rPr lang="zh-CN" altLang="en-US" sz="2800" dirty="0" smtClean="0">
                <a:solidFill>
                  <a:schemeClr val="hlink"/>
                </a:solidFill>
                <a:latin typeface="黑体" pitchFamily="49" charset="-122"/>
                <a:ea typeface="黑体" pitchFamily="49" charset="-122"/>
              </a:rPr>
              <a:t>等效转角与转轴</a:t>
            </a:r>
          </a:p>
          <a:p>
            <a:pPr eaLnBrk="1" hangingPunct="1">
              <a:buFontTx/>
              <a:buNone/>
            </a:pPr>
            <a:r>
              <a:rPr lang="zh-CN" altLang="en-US" sz="2400" dirty="0" smtClean="0">
                <a:latin typeface="黑体" pitchFamily="49" charset="-122"/>
                <a:ea typeface="黑体" pitchFamily="49" charset="-122"/>
              </a:rPr>
              <a:t>给出一任意旋转变换，可求得等效转角与转轴。令：</a:t>
            </a:r>
          </a:p>
          <a:p>
            <a:pPr eaLnBrk="1" hangingPunct="1">
              <a:buFontTx/>
              <a:buNone/>
            </a:pPr>
            <a:endParaRPr lang="zh-CN" altLang="en-US" sz="2400" dirty="0" smtClean="0">
              <a:latin typeface="黑体" pitchFamily="49" charset="-122"/>
              <a:ea typeface="黑体" pitchFamily="49" charset="-122"/>
            </a:endParaRPr>
          </a:p>
          <a:p>
            <a:pPr eaLnBrk="1" hangingPunct="1">
              <a:buFontTx/>
              <a:buNone/>
            </a:pPr>
            <a:endParaRPr lang="zh-CN" altLang="en-US" sz="2400" dirty="0" smtClean="0">
              <a:latin typeface="黑体" pitchFamily="49" charset="-122"/>
              <a:ea typeface="黑体" pitchFamily="49" charset="-122"/>
            </a:endParaRPr>
          </a:p>
          <a:p>
            <a:pPr eaLnBrk="1" hangingPunct="1">
              <a:buFontTx/>
              <a:buNone/>
            </a:pPr>
            <a:endParaRPr lang="zh-CN" altLang="en-US" sz="2400" dirty="0" smtClean="0">
              <a:latin typeface="黑体" pitchFamily="49" charset="-122"/>
              <a:ea typeface="黑体" pitchFamily="49" charset="-122"/>
            </a:endParaRPr>
          </a:p>
        </p:txBody>
      </p:sp>
      <p:sp>
        <p:nvSpPr>
          <p:cNvPr id="32773" name="Rectangle 4"/>
          <p:cNvSpPr>
            <a:spLocks noChangeArrowheads="1"/>
          </p:cNvSpPr>
          <p:nvPr/>
        </p:nvSpPr>
        <p:spPr bwMode="auto">
          <a:xfrm>
            <a:off x="228600" y="304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endParaRPr kumimoji="0" lang="zh-CN" altLang="en-US" sz="2000" i="1" dirty="0">
              <a:latin typeface="宋体" pitchFamily="2" charset="-122"/>
            </a:endParaRPr>
          </a:p>
        </p:txBody>
      </p:sp>
      <p:graphicFrame>
        <p:nvGraphicFramePr>
          <p:cNvPr id="32774" name="Object 2"/>
          <p:cNvGraphicFramePr>
            <a:graphicFrameLocks noChangeAspect="1"/>
          </p:cNvGraphicFramePr>
          <p:nvPr>
            <p:extLst>
              <p:ext uri="{D42A27DB-BD31-4B8C-83A1-F6EECF244321}">
                <p14:modId xmlns:p14="http://schemas.microsoft.com/office/powerpoint/2010/main" val="20419441"/>
              </p:ext>
            </p:extLst>
          </p:nvPr>
        </p:nvGraphicFramePr>
        <p:xfrm>
          <a:off x="702828" y="1556792"/>
          <a:ext cx="6545262" cy="1216025"/>
        </p:xfrm>
        <a:graphic>
          <a:graphicData uri="http://schemas.openxmlformats.org/presentationml/2006/ole">
            <mc:AlternateContent xmlns:mc="http://schemas.openxmlformats.org/markup-compatibility/2006">
              <mc:Choice xmlns:v="urn:schemas-microsoft-com:vml" Requires="v">
                <p:oleObj spid="_x0000_s32935" name="Equation" r:id="rId3" imgW="5016240" imgH="914400" progId="Equation.DSMT4">
                  <p:embed/>
                </p:oleObj>
              </mc:Choice>
              <mc:Fallback>
                <p:oleObj name="Equation" r:id="rId3" imgW="5016240" imgH="914400" progId="Equation.DSMT4">
                  <p:embed/>
                  <p:pic>
                    <p:nvPicPr>
                      <p:cNvPr id="0" name="Object 2"/>
                      <p:cNvPicPr>
                        <a:picLocks noChangeAspect="1" noChangeArrowheads="1"/>
                      </p:cNvPicPr>
                      <p:nvPr/>
                    </p:nvPicPr>
                    <p:blipFill>
                      <a:blip r:embed="rId4"/>
                      <a:srcRect/>
                      <a:stretch>
                        <a:fillRect/>
                      </a:stretch>
                    </p:blipFill>
                    <p:spPr bwMode="auto">
                      <a:xfrm>
                        <a:off x="702828" y="1556792"/>
                        <a:ext cx="6545262" cy="1216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5" name="Object 3"/>
          <p:cNvGraphicFramePr>
            <a:graphicFrameLocks noChangeAspect="1"/>
          </p:cNvGraphicFramePr>
          <p:nvPr>
            <p:extLst>
              <p:ext uri="{D42A27DB-BD31-4B8C-83A1-F6EECF244321}">
                <p14:modId xmlns:p14="http://schemas.microsoft.com/office/powerpoint/2010/main" val="1354244794"/>
              </p:ext>
            </p:extLst>
          </p:nvPr>
        </p:nvGraphicFramePr>
        <p:xfrm>
          <a:off x="702828" y="3867500"/>
          <a:ext cx="7162800" cy="1214438"/>
        </p:xfrm>
        <a:graphic>
          <a:graphicData uri="http://schemas.openxmlformats.org/presentationml/2006/ole">
            <mc:AlternateContent xmlns:mc="http://schemas.openxmlformats.org/markup-compatibility/2006">
              <mc:Choice xmlns:v="urn:schemas-microsoft-com:vml" Requires="v">
                <p:oleObj spid="_x0000_s32936" name="Equation" r:id="rId5" imgW="5499000" imgH="914400" progId="Equation.DSMT4">
                  <p:embed/>
                </p:oleObj>
              </mc:Choice>
              <mc:Fallback>
                <p:oleObj name="Equation" r:id="rId5" imgW="5499000" imgH="914400" progId="Equation.DSMT4">
                  <p:embed/>
                  <p:pic>
                    <p:nvPicPr>
                      <p:cNvPr id="0" name="Object 3"/>
                      <p:cNvPicPr>
                        <a:picLocks noChangeAspect="1" noChangeArrowheads="1"/>
                      </p:cNvPicPr>
                      <p:nvPr/>
                    </p:nvPicPr>
                    <p:blipFill>
                      <a:blip r:embed="rId6"/>
                      <a:srcRect/>
                      <a:stretch>
                        <a:fillRect/>
                      </a:stretch>
                    </p:blipFill>
                    <p:spPr bwMode="auto">
                      <a:xfrm>
                        <a:off x="702828" y="3867500"/>
                        <a:ext cx="7162800" cy="1214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6" name="Object 4"/>
          <p:cNvGraphicFramePr>
            <a:graphicFrameLocks noChangeAspect="1"/>
          </p:cNvGraphicFramePr>
          <p:nvPr>
            <p:extLst>
              <p:ext uri="{D42A27DB-BD31-4B8C-83A1-F6EECF244321}">
                <p14:modId xmlns:p14="http://schemas.microsoft.com/office/powerpoint/2010/main" val="1572289598"/>
              </p:ext>
            </p:extLst>
          </p:nvPr>
        </p:nvGraphicFramePr>
        <p:xfrm>
          <a:off x="702828" y="5639212"/>
          <a:ext cx="4495800" cy="360363"/>
        </p:xfrm>
        <a:graphic>
          <a:graphicData uri="http://schemas.openxmlformats.org/presentationml/2006/ole">
            <mc:AlternateContent xmlns:mc="http://schemas.openxmlformats.org/markup-compatibility/2006">
              <mc:Choice xmlns:v="urn:schemas-microsoft-com:vml" Requires="v">
                <p:oleObj spid="_x0000_s32937" name="Equation" r:id="rId7" imgW="3441600" imgH="253800" progId="Equation.DSMT4">
                  <p:embed/>
                </p:oleObj>
              </mc:Choice>
              <mc:Fallback>
                <p:oleObj name="Equation" r:id="rId7" imgW="3441600" imgH="253800" progId="Equation.DSMT4">
                  <p:embed/>
                  <p:pic>
                    <p:nvPicPr>
                      <p:cNvPr id="0" name="Object 4"/>
                      <p:cNvPicPr>
                        <a:picLocks noChangeAspect="1" noChangeArrowheads="1"/>
                      </p:cNvPicPr>
                      <p:nvPr/>
                    </p:nvPicPr>
                    <p:blipFill>
                      <a:blip r:embed="rId8"/>
                      <a:srcRect/>
                      <a:stretch>
                        <a:fillRect/>
                      </a:stretch>
                    </p:blipFill>
                    <p:spPr bwMode="auto">
                      <a:xfrm>
                        <a:off x="702828" y="5639212"/>
                        <a:ext cx="44958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7" name="Object 5"/>
          <p:cNvGraphicFramePr>
            <a:graphicFrameLocks noChangeAspect="1"/>
          </p:cNvGraphicFramePr>
          <p:nvPr>
            <p:extLst>
              <p:ext uri="{D42A27DB-BD31-4B8C-83A1-F6EECF244321}">
                <p14:modId xmlns:p14="http://schemas.microsoft.com/office/powerpoint/2010/main" val="1569104988"/>
              </p:ext>
            </p:extLst>
          </p:nvPr>
        </p:nvGraphicFramePr>
        <p:xfrm>
          <a:off x="702828" y="6028050"/>
          <a:ext cx="2087562" cy="539750"/>
        </p:xfrm>
        <a:graphic>
          <a:graphicData uri="http://schemas.openxmlformats.org/presentationml/2006/ole">
            <mc:AlternateContent xmlns:mc="http://schemas.openxmlformats.org/markup-compatibility/2006">
              <mc:Choice xmlns:v="urn:schemas-microsoft-com:vml" Requires="v">
                <p:oleObj spid="_x0000_s32938" name="Equation" r:id="rId9" imgW="1587240" imgH="393480" progId="Equation.DSMT4">
                  <p:embed/>
                </p:oleObj>
              </mc:Choice>
              <mc:Fallback>
                <p:oleObj name="Equation" r:id="rId9" imgW="1587240" imgH="393480" progId="Equation.DSMT4">
                  <p:embed/>
                  <p:pic>
                    <p:nvPicPr>
                      <p:cNvPr id="0" name="Object 5"/>
                      <p:cNvPicPr>
                        <a:picLocks noChangeAspect="1" noChangeArrowheads="1"/>
                      </p:cNvPicPr>
                      <p:nvPr/>
                    </p:nvPicPr>
                    <p:blipFill>
                      <a:blip r:embed="rId10"/>
                      <a:srcRect/>
                      <a:stretch>
                        <a:fillRect/>
                      </a:stretch>
                    </p:blipFill>
                    <p:spPr bwMode="auto">
                      <a:xfrm>
                        <a:off x="702828" y="6028050"/>
                        <a:ext cx="2087562"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a:xfrm>
            <a:off x="658688" y="1088740"/>
            <a:ext cx="3132534" cy="461665"/>
          </a:xfrm>
          <a:prstGeom prst="rect">
            <a:avLst/>
          </a:prstGeom>
        </p:spPr>
        <p:txBody>
          <a:bodyPr wrap="square">
            <a:spAutoFit/>
          </a:bodyPr>
          <a:lstStyle/>
          <a:p>
            <a:r>
              <a:rPr lang="zh-CN" altLang="en-US" kern="0" dirty="0" smtClean="0">
                <a:solidFill>
                  <a:srgbClr val="000000"/>
                </a:solidFill>
                <a:latin typeface="黑体" pitchFamily="49" charset="-122"/>
              </a:rPr>
              <a:t>通用</a:t>
            </a:r>
            <a:r>
              <a:rPr lang="zh-CN" altLang="en-US" kern="0" dirty="0">
                <a:solidFill>
                  <a:srgbClr val="000000"/>
                </a:solidFill>
                <a:latin typeface="黑体" pitchFamily="49" charset="-122"/>
              </a:rPr>
              <a:t>旋转变换为：</a:t>
            </a:r>
            <a:endParaRPr lang="zh-CN" altLang="en-US" dirty="0"/>
          </a:p>
        </p:txBody>
      </p:sp>
      <p:sp>
        <p:nvSpPr>
          <p:cNvPr id="3" name="矩形 2"/>
          <p:cNvSpPr/>
          <p:nvPr/>
        </p:nvSpPr>
        <p:spPr>
          <a:xfrm>
            <a:off x="670622" y="5127640"/>
            <a:ext cx="3336438" cy="461665"/>
          </a:xfrm>
          <a:prstGeom prst="rect">
            <a:avLst/>
          </a:prstGeom>
        </p:spPr>
        <p:txBody>
          <a:bodyPr wrap="square">
            <a:spAutoFit/>
          </a:bodyPr>
          <a:lstStyle/>
          <a:p>
            <a:pPr marL="342900" lvl="0" indent="-342900">
              <a:spcBef>
                <a:spcPct val="20000"/>
              </a:spcBef>
            </a:pPr>
            <a:r>
              <a:rPr lang="zh-CN" altLang="en-US" kern="0" dirty="0">
                <a:solidFill>
                  <a:srgbClr val="000000"/>
                </a:solidFill>
                <a:latin typeface="黑体" pitchFamily="49" charset="-122"/>
              </a:rPr>
              <a:t>将对角线三项相加，得：</a:t>
            </a:r>
          </a:p>
        </p:txBody>
      </p:sp>
      <p:sp>
        <p:nvSpPr>
          <p:cNvPr id="12" name="圆角矩形 11"/>
          <p:cNvSpPr/>
          <p:nvPr/>
        </p:nvSpPr>
        <p:spPr bwMode="auto">
          <a:xfrm>
            <a:off x="383740" y="1088740"/>
            <a:ext cx="8411852" cy="1728192"/>
          </a:xfrm>
          <a:prstGeom prst="roundRect">
            <a:avLst>
              <a:gd name="adj" fmla="val 11924"/>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黑体" pitchFamily="2" charset="-122"/>
            </a:endParaRPr>
          </a:p>
        </p:txBody>
      </p:sp>
      <p:sp>
        <p:nvSpPr>
          <p:cNvPr id="13" name="圆角矩形 12"/>
          <p:cNvSpPr/>
          <p:nvPr/>
        </p:nvSpPr>
        <p:spPr bwMode="auto">
          <a:xfrm>
            <a:off x="383740" y="2888940"/>
            <a:ext cx="8411852" cy="3708412"/>
          </a:xfrm>
          <a:prstGeom prst="roundRect">
            <a:avLst>
              <a:gd name="adj" fmla="val 11924"/>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黑体" pitchFamily="2"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023C2DA6-9B36-4614-9D15-5E9E62596E47}" type="slidenum">
              <a:rPr lang="en-US" altLang="zh-CN" sz="1400" smtClean="0"/>
              <a:pPr eaLnBrk="1" hangingPunct="1">
                <a:spcBef>
                  <a:spcPct val="0"/>
                </a:spcBef>
                <a:buFontTx/>
                <a:buNone/>
              </a:pPr>
              <a:t>37</a:t>
            </a:fld>
            <a:r>
              <a:rPr lang="en-US" altLang="zh-CN" sz="1400" dirty="0" smtClean="0"/>
              <a:t>/48</a:t>
            </a:r>
          </a:p>
        </p:txBody>
      </p:sp>
      <p:sp>
        <p:nvSpPr>
          <p:cNvPr id="33795" name="Rectangle 2"/>
          <p:cNvSpPr>
            <a:spLocks noGrp="1" noChangeArrowheads="1"/>
          </p:cNvSpPr>
          <p:nvPr>
            <p:ph type="title"/>
          </p:nvPr>
        </p:nvSpPr>
        <p:spPr>
          <a:xfrm>
            <a:off x="685800" y="304800"/>
            <a:ext cx="7772400" cy="533400"/>
          </a:xfrm>
        </p:spPr>
        <p:txBody>
          <a:bodyPr/>
          <a:lstStyle/>
          <a:p>
            <a:pPr eaLnBrk="1" hangingPunct="1"/>
            <a:r>
              <a:rPr lang="zh-CN" altLang="en-US" sz="3200" dirty="0" smtClean="0">
                <a:ea typeface="黑体" pitchFamily="49" charset="-122"/>
              </a:rPr>
              <a:t>通用旋转变换</a:t>
            </a:r>
          </a:p>
        </p:txBody>
      </p:sp>
      <p:sp>
        <p:nvSpPr>
          <p:cNvPr id="33796" name="Rectangle 3"/>
          <p:cNvSpPr>
            <a:spLocks noGrp="1" noChangeArrowheads="1"/>
          </p:cNvSpPr>
          <p:nvPr>
            <p:ph type="body" idx="1"/>
          </p:nvPr>
        </p:nvSpPr>
        <p:spPr>
          <a:xfrm>
            <a:off x="503548" y="3068960"/>
            <a:ext cx="8461065" cy="2895600"/>
          </a:xfrm>
        </p:spPr>
        <p:txBody>
          <a:bodyPr/>
          <a:lstStyle/>
          <a:p>
            <a:pPr marL="0" indent="0" eaLnBrk="1" hangingPunct="1">
              <a:buFontTx/>
              <a:buNone/>
            </a:pPr>
            <a:r>
              <a:rPr lang="zh-CN" altLang="en-US" sz="2800" dirty="0" smtClean="0">
                <a:ea typeface="黑体" pitchFamily="49" charset="-122"/>
              </a:rPr>
              <a:t>将旋转规定为绕矢量</a:t>
            </a:r>
            <a:r>
              <a:rPr lang="en-US" altLang="zh-CN" sz="2800" i="1" dirty="0" smtClean="0">
                <a:ea typeface="黑体" pitchFamily="49" charset="-122"/>
              </a:rPr>
              <a:t>f</a:t>
            </a:r>
            <a:r>
              <a:rPr lang="zh-CN" altLang="en-US" sz="2800" dirty="0" smtClean="0">
                <a:ea typeface="黑体" pitchFamily="49" charset="-122"/>
              </a:rPr>
              <a:t>的正向旋转，使得</a:t>
            </a:r>
            <a:r>
              <a:rPr lang="en-US" altLang="zh-CN" sz="2800" dirty="0" smtClean="0">
                <a:ea typeface="黑体" pitchFamily="49" charset="-122"/>
              </a:rPr>
              <a:t>0 </a:t>
            </a:r>
            <a:r>
              <a:rPr lang="en-US" altLang="zh-CN" sz="2800" dirty="0" smtClean="0">
                <a:ea typeface="黑体" pitchFamily="49" charset="-122"/>
                <a:sym typeface="Symbol" pitchFamily="18" charset="2"/>
              </a:rPr>
              <a:t></a:t>
            </a:r>
            <a:r>
              <a:rPr lang="en-US" altLang="zh-CN" sz="2800" dirty="0" smtClean="0">
                <a:ea typeface="黑体" pitchFamily="49" charset="-122"/>
              </a:rPr>
              <a:t> </a:t>
            </a:r>
            <a:r>
              <a:rPr lang="en-US" altLang="zh-CN" sz="2800" i="1" dirty="0" smtClean="0">
                <a:ea typeface="黑体" pitchFamily="49" charset="-122"/>
                <a:sym typeface="Symbol" pitchFamily="18" charset="2"/>
              </a:rPr>
              <a:t></a:t>
            </a:r>
            <a:r>
              <a:rPr lang="en-US" altLang="zh-CN" sz="2800" dirty="0" smtClean="0">
                <a:ea typeface="黑体" pitchFamily="49" charset="-122"/>
                <a:sym typeface="Symbol" pitchFamily="18" charset="2"/>
              </a:rPr>
              <a:t>180</a:t>
            </a:r>
            <a:r>
              <a:rPr lang="en-US" altLang="zh-CN" sz="2800" dirty="0" smtClean="0">
                <a:ea typeface="黑体" pitchFamily="49" charset="-122"/>
                <a:cs typeface="Times New Roman" pitchFamily="18" charset="0"/>
                <a:sym typeface="Symbol" pitchFamily="18" charset="2"/>
              </a:rPr>
              <a:t>°</a:t>
            </a:r>
            <a:r>
              <a:rPr lang="zh-CN" altLang="en-US" sz="2800" dirty="0" smtClean="0">
                <a:ea typeface="黑体" pitchFamily="49" charset="-122"/>
                <a:sym typeface="Symbol" pitchFamily="18" charset="2"/>
              </a:rPr>
              <a:t>。于是，得到旋转角：</a:t>
            </a:r>
          </a:p>
          <a:p>
            <a:pPr eaLnBrk="1" hangingPunct="1">
              <a:buFontTx/>
              <a:buNone/>
            </a:pPr>
            <a:endParaRPr lang="zh-CN" altLang="en-US" sz="2800" dirty="0" smtClean="0">
              <a:ea typeface="黑体" pitchFamily="49" charset="-122"/>
              <a:sym typeface="Symbol" pitchFamily="18" charset="2"/>
            </a:endParaRPr>
          </a:p>
          <a:p>
            <a:pPr eaLnBrk="1" hangingPunct="1">
              <a:buFontTx/>
              <a:buNone/>
            </a:pPr>
            <a:endParaRPr lang="en-US" altLang="zh-CN" sz="2800" dirty="0" smtClean="0">
              <a:ea typeface="黑体" pitchFamily="49" charset="-122"/>
              <a:sym typeface="Symbol" pitchFamily="18" charset="2"/>
            </a:endParaRPr>
          </a:p>
          <a:p>
            <a:pPr eaLnBrk="1" hangingPunct="1">
              <a:buFontTx/>
              <a:buNone/>
            </a:pPr>
            <a:r>
              <a:rPr lang="zh-CN" altLang="en-US" sz="2800" dirty="0" smtClean="0">
                <a:ea typeface="黑体" pitchFamily="49" charset="-122"/>
                <a:sym typeface="Symbol" pitchFamily="18" charset="2"/>
              </a:rPr>
              <a:t>旋转矢量</a:t>
            </a:r>
            <a:r>
              <a:rPr lang="en-US" altLang="zh-CN" sz="2800" dirty="0" smtClean="0">
                <a:ea typeface="黑体" pitchFamily="49" charset="-122"/>
                <a:sym typeface="Symbol" pitchFamily="18" charset="2"/>
              </a:rPr>
              <a:t>(</a:t>
            </a:r>
            <a:r>
              <a:rPr lang="zh-CN" altLang="en-US" sz="2800" dirty="0" smtClean="0">
                <a:ea typeface="黑体" pitchFamily="49" charset="-122"/>
                <a:sym typeface="Symbol" pitchFamily="18" charset="2"/>
              </a:rPr>
              <a:t>转轴</a:t>
            </a:r>
            <a:r>
              <a:rPr lang="en-US" altLang="zh-CN" sz="2800" dirty="0" smtClean="0">
                <a:ea typeface="黑体" pitchFamily="49" charset="-122"/>
                <a:sym typeface="Symbol" pitchFamily="18" charset="2"/>
              </a:rPr>
              <a:t>)</a:t>
            </a:r>
            <a:r>
              <a:rPr lang="zh-CN" altLang="en-US" sz="2800" dirty="0" smtClean="0">
                <a:ea typeface="黑体" pitchFamily="49" charset="-122"/>
                <a:sym typeface="Symbol" pitchFamily="18" charset="2"/>
              </a:rPr>
              <a:t>为：</a:t>
            </a:r>
          </a:p>
        </p:txBody>
      </p:sp>
      <p:sp>
        <p:nvSpPr>
          <p:cNvPr id="33797" name="Rectangle 4"/>
          <p:cNvSpPr>
            <a:spLocks noChangeArrowheads="1"/>
          </p:cNvSpPr>
          <p:nvPr/>
        </p:nvSpPr>
        <p:spPr bwMode="auto">
          <a:xfrm>
            <a:off x="228600" y="304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endParaRPr kumimoji="0" lang="zh-CN" altLang="en-US" sz="2000" i="1" dirty="0">
              <a:latin typeface="宋体" pitchFamily="2" charset="-122"/>
            </a:endParaRPr>
          </a:p>
        </p:txBody>
      </p:sp>
      <p:graphicFrame>
        <p:nvGraphicFramePr>
          <p:cNvPr id="33798" name="Object 7"/>
          <p:cNvGraphicFramePr>
            <a:graphicFrameLocks noChangeAspect="1"/>
          </p:cNvGraphicFramePr>
          <p:nvPr>
            <p:extLst>
              <p:ext uri="{D42A27DB-BD31-4B8C-83A1-F6EECF244321}">
                <p14:modId xmlns:p14="http://schemas.microsoft.com/office/powerpoint/2010/main" val="3381824788"/>
              </p:ext>
            </p:extLst>
          </p:nvPr>
        </p:nvGraphicFramePr>
        <p:xfrm>
          <a:off x="755576" y="1016732"/>
          <a:ext cx="5303232" cy="2057400"/>
        </p:xfrm>
        <a:graphic>
          <a:graphicData uri="http://schemas.openxmlformats.org/presentationml/2006/ole">
            <mc:AlternateContent xmlns:mc="http://schemas.openxmlformats.org/markup-compatibility/2006">
              <mc:Choice xmlns:v="urn:schemas-microsoft-com:vml" Requires="v">
                <p:oleObj spid="_x0000_s33924" name="Equation" r:id="rId3" imgW="2946240" imgH="1143000" progId="Equation.DSMT4">
                  <p:embed/>
                </p:oleObj>
              </mc:Choice>
              <mc:Fallback>
                <p:oleObj name="Equation" r:id="rId3" imgW="2946240" imgH="1143000" progId="Equation.DSMT4">
                  <p:embed/>
                  <p:pic>
                    <p:nvPicPr>
                      <p:cNvPr id="0" name="Object 7"/>
                      <p:cNvPicPr>
                        <a:picLocks noChangeAspect="1" noChangeArrowheads="1"/>
                      </p:cNvPicPr>
                      <p:nvPr/>
                    </p:nvPicPr>
                    <p:blipFill>
                      <a:blip r:embed="rId4"/>
                      <a:srcRect/>
                      <a:stretch>
                        <a:fillRect/>
                      </a:stretch>
                    </p:blipFill>
                    <p:spPr bwMode="auto">
                      <a:xfrm>
                        <a:off x="755576" y="1016732"/>
                        <a:ext cx="5303232" cy="205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Rectangle 1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1995917552"/>
              </p:ext>
            </p:extLst>
          </p:nvPr>
        </p:nvGraphicFramePr>
        <p:xfrm>
          <a:off x="683568" y="4257092"/>
          <a:ext cx="6697980" cy="548640"/>
        </p:xfrm>
        <a:graphic>
          <a:graphicData uri="http://schemas.openxmlformats.org/presentationml/2006/ole">
            <mc:AlternateContent xmlns:mc="http://schemas.openxmlformats.org/markup-compatibility/2006">
              <mc:Choice xmlns:v="urn:schemas-microsoft-com:vml" Requires="v">
                <p:oleObj spid="_x0000_s33925" name="Equation" r:id="rId5" imgW="3721100" imgH="304800" progId="Equation.DSMT4">
                  <p:embed/>
                </p:oleObj>
              </mc:Choice>
              <mc:Fallback>
                <p:oleObj name="Equation" r:id="rId5" imgW="3721100" imgH="304800" progId="Equation.DSMT4">
                  <p:embed/>
                  <p:pic>
                    <p:nvPicPr>
                      <p:cNvPr id="0" name="Object 1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568" y="4257092"/>
                        <a:ext cx="6697980" cy="5486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1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348195316"/>
              </p:ext>
            </p:extLst>
          </p:nvPr>
        </p:nvGraphicFramePr>
        <p:xfrm>
          <a:off x="3599892" y="5049180"/>
          <a:ext cx="2743200" cy="1417320"/>
        </p:xfrm>
        <a:graphic>
          <a:graphicData uri="http://schemas.openxmlformats.org/presentationml/2006/ole">
            <mc:AlternateContent xmlns:mc="http://schemas.openxmlformats.org/markup-compatibility/2006">
              <mc:Choice xmlns:v="urn:schemas-microsoft-com:vml" Requires="v">
                <p:oleObj spid="_x0000_s33926" name="Equation" r:id="rId7" imgW="1524000" imgH="787400" progId="Equation.DSMT4">
                  <p:embed/>
                </p:oleObj>
              </mc:Choice>
              <mc:Fallback>
                <p:oleObj name="Equation" r:id="rId7" imgW="1524000" imgH="787400" progId="Equation.DSMT4">
                  <p:embed/>
                  <p:pic>
                    <p:nvPicPr>
                      <p:cNvPr id="0" name="Object 1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99892" y="5049180"/>
                        <a:ext cx="2743200" cy="14173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30F7A66D-BF1B-4521-A8F3-5FB8B9DE9A73}" type="slidenum">
              <a:rPr lang="en-US" altLang="zh-CN" sz="1400" smtClean="0"/>
              <a:pPr eaLnBrk="1" hangingPunct="1">
                <a:spcBef>
                  <a:spcPct val="0"/>
                </a:spcBef>
                <a:buFontTx/>
                <a:buNone/>
              </a:pPr>
              <a:t>38</a:t>
            </a:fld>
            <a:r>
              <a:rPr lang="en-US" altLang="zh-CN" sz="1400" dirty="0" smtClean="0"/>
              <a:t>/48</a:t>
            </a:r>
          </a:p>
        </p:txBody>
      </p:sp>
      <p:sp>
        <p:nvSpPr>
          <p:cNvPr id="34819" name="Rectangle 2"/>
          <p:cNvSpPr>
            <a:spLocks noGrp="1" noChangeArrowheads="1"/>
          </p:cNvSpPr>
          <p:nvPr>
            <p:ph type="title"/>
          </p:nvPr>
        </p:nvSpPr>
        <p:spPr>
          <a:xfrm>
            <a:off x="685800" y="609600"/>
            <a:ext cx="7772400" cy="533400"/>
          </a:xfrm>
        </p:spPr>
        <p:txBody>
          <a:bodyPr/>
          <a:lstStyle/>
          <a:p>
            <a:pPr eaLnBrk="1" hangingPunct="1"/>
            <a:r>
              <a:rPr lang="zh-CN" altLang="en-US" sz="3200" smtClean="0">
                <a:ea typeface="黑体" pitchFamily="49" charset="-122"/>
              </a:rPr>
              <a:t>通用旋转变换</a:t>
            </a:r>
          </a:p>
        </p:txBody>
      </p:sp>
      <p:sp>
        <p:nvSpPr>
          <p:cNvPr id="34820" name="Rectangle 3"/>
          <p:cNvSpPr>
            <a:spLocks noGrp="1" noChangeArrowheads="1"/>
          </p:cNvSpPr>
          <p:nvPr>
            <p:ph type="body" idx="1"/>
          </p:nvPr>
        </p:nvSpPr>
        <p:spPr>
          <a:xfrm>
            <a:off x="381000" y="1219200"/>
            <a:ext cx="8305800" cy="4876800"/>
          </a:xfrm>
        </p:spPr>
        <p:txBody>
          <a:bodyPr/>
          <a:lstStyle/>
          <a:p>
            <a:pPr eaLnBrk="1" hangingPunct="1">
              <a:buFontTx/>
              <a:buNone/>
            </a:pPr>
            <a:r>
              <a:rPr lang="zh-CN" altLang="en-US" sz="2800" smtClean="0">
                <a:solidFill>
                  <a:schemeClr val="hlink"/>
                </a:solidFill>
                <a:ea typeface="黑体" pitchFamily="49" charset="-122"/>
              </a:rPr>
              <a:t>例题</a:t>
            </a:r>
            <a:r>
              <a:rPr lang="en-US" altLang="zh-CN" sz="2800" smtClean="0">
                <a:solidFill>
                  <a:schemeClr val="hlink"/>
                </a:solidFill>
                <a:ea typeface="黑体" pitchFamily="49" charset="-122"/>
              </a:rPr>
              <a:t>3</a:t>
            </a:r>
            <a:r>
              <a:rPr lang="zh-CN" altLang="en-US" sz="2800" smtClean="0">
                <a:solidFill>
                  <a:schemeClr val="hlink"/>
                </a:solidFill>
                <a:ea typeface="黑体" pitchFamily="49" charset="-122"/>
              </a:rPr>
              <a:t>：</a:t>
            </a:r>
            <a:r>
              <a:rPr lang="en-US" altLang="zh-CN" sz="2400" smtClean="0">
                <a:ea typeface="黑体" pitchFamily="49" charset="-122"/>
              </a:rPr>
              <a:t>{A}</a:t>
            </a:r>
            <a:r>
              <a:rPr lang="zh-CN" altLang="en-US" sz="2400" smtClean="0">
                <a:ea typeface="黑体" pitchFamily="49" charset="-122"/>
              </a:rPr>
              <a:t>和</a:t>
            </a:r>
            <a:r>
              <a:rPr lang="en-US" altLang="zh-CN" sz="2400" smtClean="0">
                <a:ea typeface="黑体" pitchFamily="49" charset="-122"/>
              </a:rPr>
              <a:t>{B}</a:t>
            </a:r>
            <a:r>
              <a:rPr lang="zh-CN" altLang="en-US" sz="2400" smtClean="0">
                <a:ea typeface="黑体" pitchFamily="49" charset="-122"/>
              </a:rPr>
              <a:t>两坐标系的原点重合，坐标系</a:t>
            </a:r>
            <a:r>
              <a:rPr lang="en-US" altLang="zh-CN" sz="2400" smtClean="0">
                <a:ea typeface="黑体" pitchFamily="49" charset="-122"/>
              </a:rPr>
              <a:t>{B}</a:t>
            </a:r>
            <a:r>
              <a:rPr lang="zh-CN" altLang="en-US" sz="2400" smtClean="0">
                <a:ea typeface="黑体" pitchFamily="49" charset="-122"/>
              </a:rPr>
              <a:t>是坐标系</a:t>
            </a:r>
            <a:r>
              <a:rPr lang="en-US" altLang="zh-CN" sz="2400" smtClean="0">
                <a:ea typeface="黑体" pitchFamily="49" charset="-122"/>
              </a:rPr>
              <a:t>{A}</a:t>
            </a:r>
            <a:r>
              <a:rPr lang="zh-CN" altLang="en-US" sz="2400" smtClean="0">
                <a:ea typeface="黑体" pitchFamily="49" charset="-122"/>
              </a:rPr>
              <a:t>绕单位矢量</a:t>
            </a:r>
            <a:r>
              <a:rPr lang="en-US" altLang="zh-CN" sz="2400" i="1" smtClean="0">
                <a:ea typeface="黑体" pitchFamily="49" charset="-122"/>
              </a:rPr>
              <a:t>f</a:t>
            </a:r>
            <a:r>
              <a:rPr lang="zh-CN" altLang="en-US" sz="2400" smtClean="0">
                <a:ea typeface="黑体" pitchFamily="49" charset="-122"/>
              </a:rPr>
              <a:t>旋转</a:t>
            </a:r>
            <a:r>
              <a:rPr lang="zh-CN" altLang="en-US" sz="2400" i="1" smtClean="0">
                <a:ea typeface="黑体" pitchFamily="49" charset="-122"/>
                <a:sym typeface="Symbol" pitchFamily="18" charset="2"/>
              </a:rPr>
              <a:t></a:t>
            </a:r>
            <a:r>
              <a:rPr lang="zh-CN" altLang="en-US" sz="2400" smtClean="0">
                <a:ea typeface="黑体" pitchFamily="49" charset="-122"/>
                <a:sym typeface="Symbol" pitchFamily="18" charset="2"/>
              </a:rPr>
              <a:t>弧度获得，即：</a:t>
            </a:r>
            <a:endParaRPr lang="zh-CN" altLang="en-US" sz="2400" smtClean="0">
              <a:ea typeface="黑体" pitchFamily="49" charset="-122"/>
            </a:endParaRPr>
          </a:p>
          <a:p>
            <a:pPr eaLnBrk="1" hangingPunct="1">
              <a:buFontTx/>
              <a:buNone/>
            </a:pPr>
            <a:r>
              <a:rPr lang="zh-CN" altLang="en-US" sz="2400" smtClean="0">
                <a:ea typeface="黑体" pitchFamily="49" charset="-122"/>
              </a:rPr>
              <a:t>    求证：</a:t>
            </a:r>
          </a:p>
          <a:p>
            <a:pPr eaLnBrk="1" hangingPunct="1">
              <a:buFontTx/>
              <a:buNone/>
            </a:pPr>
            <a:endParaRPr lang="zh-CN" altLang="en-US" sz="2400" smtClean="0">
              <a:ea typeface="黑体" pitchFamily="49" charset="-122"/>
            </a:endParaRPr>
          </a:p>
          <a:p>
            <a:pPr eaLnBrk="1" hangingPunct="1">
              <a:buFontTx/>
              <a:buNone/>
            </a:pPr>
            <a:r>
              <a:rPr lang="zh-CN" altLang="en-US" sz="2400" smtClean="0">
                <a:ea typeface="黑体" pitchFamily="49" charset="-122"/>
              </a:rPr>
              <a:t>     证明：</a:t>
            </a:r>
            <a:endParaRPr lang="zh-CN" altLang="en-US" sz="2400" smtClean="0">
              <a:ea typeface="黑体" pitchFamily="49" charset="-122"/>
              <a:sym typeface="Symbol" pitchFamily="18" charset="2"/>
            </a:endParaRPr>
          </a:p>
        </p:txBody>
      </p:sp>
      <p:sp>
        <p:nvSpPr>
          <p:cNvPr id="34821" name="Rectangle 4"/>
          <p:cNvSpPr>
            <a:spLocks noChangeArrowheads="1"/>
          </p:cNvSpPr>
          <p:nvPr/>
        </p:nvSpPr>
        <p:spPr bwMode="auto">
          <a:xfrm>
            <a:off x="228600" y="304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endParaRPr kumimoji="0" lang="zh-CN" altLang="en-US" sz="2000" i="1" dirty="0">
              <a:latin typeface="宋体" pitchFamily="2" charset="-122"/>
            </a:endParaRPr>
          </a:p>
        </p:txBody>
      </p:sp>
      <p:graphicFrame>
        <p:nvGraphicFramePr>
          <p:cNvPr id="34822" name="Object 2"/>
          <p:cNvGraphicFramePr>
            <a:graphicFrameLocks noChangeAspect="1"/>
          </p:cNvGraphicFramePr>
          <p:nvPr/>
        </p:nvGraphicFramePr>
        <p:xfrm>
          <a:off x="6172200" y="1752600"/>
          <a:ext cx="1250950" cy="296863"/>
        </p:xfrm>
        <a:graphic>
          <a:graphicData uri="http://schemas.openxmlformats.org/presentationml/2006/ole">
            <mc:AlternateContent xmlns:mc="http://schemas.openxmlformats.org/markup-compatibility/2006">
              <mc:Choice xmlns:v="urn:schemas-microsoft-com:vml" Requires="v">
                <p:oleObj spid="_x0000_s35022" name="Equation" r:id="rId3" imgW="944796" imgH="205740" progId="Equation.3">
                  <p:embed/>
                </p:oleObj>
              </mc:Choice>
              <mc:Fallback>
                <p:oleObj name="Equation" r:id="rId3" imgW="944796" imgH="2057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1752600"/>
                        <a:ext cx="1250950" cy="296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3" name="Object 3"/>
          <p:cNvGraphicFramePr>
            <a:graphicFrameLocks noChangeAspect="1"/>
          </p:cNvGraphicFramePr>
          <p:nvPr/>
        </p:nvGraphicFramePr>
        <p:xfrm>
          <a:off x="1828800" y="2209800"/>
          <a:ext cx="2698750" cy="957263"/>
        </p:xfrm>
        <a:graphic>
          <a:graphicData uri="http://schemas.openxmlformats.org/presentationml/2006/ole">
            <mc:AlternateContent xmlns:mc="http://schemas.openxmlformats.org/markup-compatibility/2006">
              <mc:Choice xmlns:v="urn:schemas-microsoft-com:vml" Requires="v">
                <p:oleObj spid="_x0000_s35023" name="Equation" r:id="rId5" imgW="2057454" imgH="716205" progId="Equation.3">
                  <p:embed/>
                </p:oleObj>
              </mc:Choice>
              <mc:Fallback>
                <p:oleObj name="Equation" r:id="rId5" imgW="2057454" imgH="716205"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2209800"/>
                        <a:ext cx="2698750" cy="957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4" name="Object 4"/>
          <p:cNvGraphicFramePr>
            <a:graphicFrameLocks noChangeAspect="1"/>
          </p:cNvGraphicFramePr>
          <p:nvPr/>
        </p:nvGraphicFramePr>
        <p:xfrm>
          <a:off x="1752600" y="3581400"/>
          <a:ext cx="2649538" cy="1287463"/>
        </p:xfrm>
        <a:graphic>
          <a:graphicData uri="http://schemas.openxmlformats.org/presentationml/2006/ole">
            <mc:AlternateContent xmlns:mc="http://schemas.openxmlformats.org/markup-compatibility/2006">
              <mc:Choice xmlns:v="urn:schemas-microsoft-com:vml" Requires="v">
                <p:oleObj spid="_x0000_s35024" name="Equation" r:id="rId7" imgW="2019225" imgH="967697" progId="Equation.3">
                  <p:embed/>
                </p:oleObj>
              </mc:Choice>
              <mc:Fallback>
                <p:oleObj name="Equation" r:id="rId7" imgW="2019225" imgH="967697"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2600" y="3581400"/>
                        <a:ext cx="2649538" cy="1287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5" name="Object 5"/>
          <p:cNvGraphicFramePr>
            <a:graphicFrameLocks noChangeAspect="1"/>
          </p:cNvGraphicFramePr>
          <p:nvPr/>
        </p:nvGraphicFramePr>
        <p:xfrm>
          <a:off x="1752600" y="3276600"/>
          <a:ext cx="1447800" cy="296863"/>
        </p:xfrm>
        <a:graphic>
          <a:graphicData uri="http://schemas.openxmlformats.org/presentationml/2006/ole">
            <mc:AlternateContent xmlns:mc="http://schemas.openxmlformats.org/markup-compatibility/2006">
              <mc:Choice xmlns:v="urn:schemas-microsoft-com:vml" Requires="v">
                <p:oleObj spid="_x0000_s35025" name="Equation" r:id="rId9" imgW="1097424" imgH="205740" progId="Equation.3">
                  <p:embed/>
                </p:oleObj>
              </mc:Choice>
              <mc:Fallback>
                <p:oleObj name="Equation" r:id="rId9" imgW="1097424" imgH="20574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52600" y="3276600"/>
                        <a:ext cx="1447800" cy="296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6" name="Object 6"/>
          <p:cNvGraphicFramePr>
            <a:graphicFrameLocks noChangeAspect="1"/>
          </p:cNvGraphicFramePr>
          <p:nvPr/>
        </p:nvGraphicFramePr>
        <p:xfrm>
          <a:off x="1755775" y="5029200"/>
          <a:ext cx="5922963" cy="990600"/>
        </p:xfrm>
        <a:graphic>
          <a:graphicData uri="http://schemas.openxmlformats.org/presentationml/2006/ole">
            <mc:AlternateContent xmlns:mc="http://schemas.openxmlformats.org/markup-compatibility/2006">
              <mc:Choice xmlns:v="urn:schemas-microsoft-com:vml" Requires="v">
                <p:oleObj spid="_x0000_s35026" name="Equation" r:id="rId11" imgW="4549221" imgH="739225" progId="Equation.3">
                  <p:embed/>
                </p:oleObj>
              </mc:Choice>
              <mc:Fallback>
                <p:oleObj name="Equation" r:id="rId11" imgW="4549221" imgH="739225"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5775" y="5029200"/>
                        <a:ext cx="5922963"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759B698F-401A-4B7C-8D43-D996D92990BD}" type="slidenum">
              <a:rPr lang="en-US" altLang="zh-CN" sz="1400" smtClean="0"/>
              <a:pPr eaLnBrk="1" hangingPunct="1">
                <a:spcBef>
                  <a:spcPct val="0"/>
                </a:spcBef>
                <a:buFontTx/>
                <a:buNone/>
              </a:pPr>
              <a:t>39</a:t>
            </a:fld>
            <a:r>
              <a:rPr lang="en-US" altLang="zh-CN" sz="1400" dirty="0" smtClean="0"/>
              <a:t>/48</a:t>
            </a:r>
          </a:p>
        </p:txBody>
      </p:sp>
      <p:sp>
        <p:nvSpPr>
          <p:cNvPr id="35843" name="Rectangle 2"/>
          <p:cNvSpPr>
            <a:spLocks noGrp="1" noChangeArrowheads="1"/>
          </p:cNvSpPr>
          <p:nvPr>
            <p:ph type="title"/>
          </p:nvPr>
        </p:nvSpPr>
        <p:spPr>
          <a:xfrm>
            <a:off x="685800" y="609600"/>
            <a:ext cx="7772400" cy="533400"/>
          </a:xfrm>
        </p:spPr>
        <p:txBody>
          <a:bodyPr/>
          <a:lstStyle/>
          <a:p>
            <a:pPr eaLnBrk="1" hangingPunct="1"/>
            <a:r>
              <a:rPr lang="zh-CN" altLang="en-US" sz="3200" smtClean="0">
                <a:ea typeface="黑体" pitchFamily="49" charset="-122"/>
              </a:rPr>
              <a:t>通用旋转变换</a:t>
            </a:r>
          </a:p>
        </p:txBody>
      </p:sp>
      <p:sp>
        <p:nvSpPr>
          <p:cNvPr id="35844" name="Rectangle 3"/>
          <p:cNvSpPr>
            <a:spLocks noGrp="1" noChangeArrowheads="1"/>
          </p:cNvSpPr>
          <p:nvPr>
            <p:ph type="body" idx="1"/>
          </p:nvPr>
        </p:nvSpPr>
        <p:spPr>
          <a:xfrm>
            <a:off x="395288" y="1233488"/>
            <a:ext cx="8305800" cy="4876800"/>
          </a:xfrm>
        </p:spPr>
        <p:txBody>
          <a:bodyPr/>
          <a:lstStyle/>
          <a:p>
            <a:pPr eaLnBrk="1" hangingPunct="1">
              <a:buFontTx/>
              <a:buNone/>
            </a:pPr>
            <a:r>
              <a:rPr lang="zh-CN" altLang="en-US" sz="2400" smtClean="0"/>
              <a:t>证明（续）：</a:t>
            </a:r>
            <a:endParaRPr lang="zh-CN" altLang="en-US" sz="2400" smtClean="0">
              <a:sym typeface="Symbol" pitchFamily="18" charset="2"/>
            </a:endParaRPr>
          </a:p>
        </p:txBody>
      </p:sp>
      <p:sp>
        <p:nvSpPr>
          <p:cNvPr id="35845" name="Rectangle 4"/>
          <p:cNvSpPr>
            <a:spLocks noChangeArrowheads="1"/>
          </p:cNvSpPr>
          <p:nvPr/>
        </p:nvSpPr>
        <p:spPr bwMode="auto">
          <a:xfrm>
            <a:off x="228600" y="304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endParaRPr kumimoji="0" lang="zh-CN" altLang="en-US" sz="2000" i="1" dirty="0">
              <a:latin typeface="宋体" pitchFamily="2" charset="-122"/>
            </a:endParaRPr>
          </a:p>
        </p:txBody>
      </p:sp>
      <p:graphicFrame>
        <p:nvGraphicFramePr>
          <p:cNvPr id="35846" name="Object 9"/>
          <p:cNvGraphicFramePr>
            <a:graphicFrameLocks noChangeAspect="1"/>
          </p:cNvGraphicFramePr>
          <p:nvPr/>
        </p:nvGraphicFramePr>
        <p:xfrm>
          <a:off x="1295400" y="1905000"/>
          <a:ext cx="5578475" cy="593725"/>
        </p:xfrm>
        <a:graphic>
          <a:graphicData uri="http://schemas.openxmlformats.org/presentationml/2006/ole">
            <mc:AlternateContent xmlns:mc="http://schemas.openxmlformats.org/markup-compatibility/2006">
              <mc:Choice xmlns:v="urn:schemas-microsoft-com:vml" Requires="v">
                <p:oleObj spid="_x0000_s36087" name="Equation" r:id="rId3" imgW="4282482" imgH="434212" progId="Equation.3">
                  <p:embed/>
                </p:oleObj>
              </mc:Choice>
              <mc:Fallback>
                <p:oleObj name="Equation" r:id="rId3" imgW="4282482" imgH="434212"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905000"/>
                        <a:ext cx="5578475"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7" name="Object 10"/>
          <p:cNvGraphicFramePr>
            <a:graphicFrameLocks noChangeAspect="1"/>
          </p:cNvGraphicFramePr>
          <p:nvPr/>
        </p:nvGraphicFramePr>
        <p:xfrm>
          <a:off x="2376488" y="1304925"/>
          <a:ext cx="2189162" cy="577850"/>
        </p:xfrm>
        <a:graphic>
          <a:graphicData uri="http://schemas.openxmlformats.org/presentationml/2006/ole">
            <mc:AlternateContent xmlns:mc="http://schemas.openxmlformats.org/markup-compatibility/2006">
              <mc:Choice xmlns:v="urn:schemas-microsoft-com:vml" Requires="v">
                <p:oleObj spid="_x0000_s36088" name="公式" r:id="rId5" imgW="1668843" imgH="418961" progId="Equation.3">
                  <p:embed/>
                </p:oleObj>
              </mc:Choice>
              <mc:Fallback>
                <p:oleObj name="公式" r:id="rId5" imgW="1668843" imgH="418961"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6488" y="1304925"/>
                        <a:ext cx="2189162"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8" name="Object 11"/>
          <p:cNvGraphicFramePr>
            <a:graphicFrameLocks noChangeAspect="1"/>
          </p:cNvGraphicFramePr>
          <p:nvPr/>
        </p:nvGraphicFramePr>
        <p:xfrm>
          <a:off x="1106488" y="2514600"/>
          <a:ext cx="5957887" cy="593725"/>
        </p:xfrm>
        <a:graphic>
          <a:graphicData uri="http://schemas.openxmlformats.org/presentationml/2006/ole">
            <mc:AlternateContent xmlns:mc="http://schemas.openxmlformats.org/markup-compatibility/2006">
              <mc:Choice xmlns:v="urn:schemas-microsoft-com:vml" Requires="v">
                <p:oleObj spid="_x0000_s36089" name="Equation" r:id="rId7" imgW="4571928" imgH="434212" progId="Equation.3">
                  <p:embed/>
                </p:oleObj>
              </mc:Choice>
              <mc:Fallback>
                <p:oleObj name="Equation" r:id="rId7" imgW="4571928" imgH="434212"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6488" y="2514600"/>
                        <a:ext cx="5957887"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9" name="Object 12"/>
          <p:cNvGraphicFramePr>
            <a:graphicFrameLocks noChangeAspect="1"/>
          </p:cNvGraphicFramePr>
          <p:nvPr>
            <p:extLst>
              <p:ext uri="{D42A27DB-BD31-4B8C-83A1-F6EECF244321}">
                <p14:modId xmlns:p14="http://schemas.microsoft.com/office/powerpoint/2010/main" val="2114230111"/>
              </p:ext>
            </p:extLst>
          </p:nvPr>
        </p:nvGraphicFramePr>
        <p:xfrm>
          <a:off x="477838" y="3795713"/>
          <a:ext cx="8405812" cy="987425"/>
        </p:xfrm>
        <a:graphic>
          <a:graphicData uri="http://schemas.openxmlformats.org/presentationml/2006/ole">
            <mc:AlternateContent xmlns:mc="http://schemas.openxmlformats.org/markup-compatibility/2006">
              <mc:Choice xmlns:v="urn:schemas-microsoft-com:vml" Requires="v">
                <p:oleObj spid="_x0000_s36090" name="Equation" r:id="rId9" imgW="6464160" imgH="736560" progId="Equation.DSMT4">
                  <p:embed/>
                </p:oleObj>
              </mc:Choice>
              <mc:Fallback>
                <p:oleObj name="Equation" r:id="rId9" imgW="6464160" imgH="736560" progId="Equation.DSMT4">
                  <p:embed/>
                  <p:pic>
                    <p:nvPicPr>
                      <p:cNvPr id="0" name="Object 12"/>
                      <p:cNvPicPr>
                        <a:picLocks noChangeAspect="1" noChangeArrowheads="1"/>
                      </p:cNvPicPr>
                      <p:nvPr/>
                    </p:nvPicPr>
                    <p:blipFill>
                      <a:blip r:embed="rId10"/>
                      <a:srcRect/>
                      <a:stretch>
                        <a:fillRect/>
                      </a:stretch>
                    </p:blipFill>
                    <p:spPr bwMode="auto">
                      <a:xfrm>
                        <a:off x="477838" y="3795713"/>
                        <a:ext cx="8405812" cy="98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50" name="Object 13"/>
          <p:cNvGraphicFramePr>
            <a:graphicFrameLocks noChangeAspect="1"/>
          </p:cNvGraphicFramePr>
          <p:nvPr/>
        </p:nvGraphicFramePr>
        <p:xfrm>
          <a:off x="1093788" y="3155950"/>
          <a:ext cx="6056312" cy="577850"/>
        </p:xfrm>
        <a:graphic>
          <a:graphicData uri="http://schemas.openxmlformats.org/presentationml/2006/ole">
            <mc:AlternateContent xmlns:mc="http://schemas.openxmlformats.org/markup-compatibility/2006">
              <mc:Choice xmlns:v="urn:schemas-microsoft-com:vml" Requires="v">
                <p:oleObj spid="_x0000_s36091" name="Equation" r:id="rId11" imgW="4648098" imgH="418961" progId="Equation.3">
                  <p:embed/>
                </p:oleObj>
              </mc:Choice>
              <mc:Fallback>
                <p:oleObj name="Equation" r:id="rId11" imgW="4648098" imgH="418961"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93788" y="3155950"/>
                        <a:ext cx="6056312"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51" name="Text Box 14"/>
          <p:cNvSpPr txBox="1">
            <a:spLocks noChangeArrowheads="1"/>
          </p:cNvSpPr>
          <p:nvPr/>
        </p:nvSpPr>
        <p:spPr bwMode="auto">
          <a:xfrm>
            <a:off x="1143000" y="4724400"/>
            <a:ext cx="434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dirty="0">
                <a:ea typeface="黑体" pitchFamily="49" charset="-122"/>
              </a:rPr>
              <a:t>取</a:t>
            </a:r>
            <a:r>
              <a:rPr lang="en-US" altLang="zh-CN" sz="2400" i="1" dirty="0">
                <a:ea typeface="黑体" pitchFamily="49" charset="-122"/>
              </a:rPr>
              <a:t>t</a:t>
            </a:r>
            <a:r>
              <a:rPr lang="en-US" altLang="zh-CN" sz="2400" dirty="0">
                <a:ea typeface="黑体" pitchFamily="49" charset="-122"/>
              </a:rPr>
              <a:t>=1, </a:t>
            </a:r>
            <a:r>
              <a:rPr lang="zh-CN" altLang="en-US" sz="2400" dirty="0">
                <a:ea typeface="黑体" pitchFamily="49" charset="-122"/>
              </a:rPr>
              <a:t>并令</a:t>
            </a:r>
            <a:r>
              <a:rPr lang="en-US" altLang="zh-CN" sz="2400" dirty="0" err="1">
                <a:ea typeface="黑体" pitchFamily="49" charset="-122"/>
              </a:rPr>
              <a:t>vers</a:t>
            </a:r>
            <a:r>
              <a:rPr lang="en-US" altLang="zh-CN" sz="2400" i="1" dirty="0">
                <a:ea typeface="黑体" pitchFamily="49" charset="-122"/>
                <a:sym typeface="Symbol" pitchFamily="18" charset="2"/>
              </a:rPr>
              <a:t></a:t>
            </a:r>
            <a:r>
              <a:rPr lang="en-US" altLang="zh-CN" sz="2400" dirty="0">
                <a:ea typeface="黑体" pitchFamily="49" charset="-122"/>
                <a:sym typeface="Symbol" pitchFamily="18" charset="2"/>
              </a:rPr>
              <a:t>=</a:t>
            </a:r>
            <a:r>
              <a:rPr lang="en-US" altLang="zh-CN" sz="2400" dirty="0" smtClean="0">
                <a:ea typeface="黑体" pitchFamily="49" charset="-122"/>
                <a:sym typeface="Symbol" pitchFamily="18" charset="2"/>
              </a:rPr>
              <a:t>1-cos</a:t>
            </a:r>
            <a:r>
              <a:rPr lang="en-US" altLang="zh-CN" sz="2400" i="1" dirty="0" smtClean="0">
                <a:ea typeface="黑体" pitchFamily="49" charset="-122"/>
                <a:sym typeface="Symbol" pitchFamily="18" charset="2"/>
              </a:rPr>
              <a:t></a:t>
            </a:r>
            <a:r>
              <a:rPr lang="en-US" altLang="zh-CN" sz="2400" dirty="0">
                <a:ea typeface="黑体" pitchFamily="49" charset="-122"/>
                <a:sym typeface="Symbol" pitchFamily="18" charset="2"/>
              </a:rPr>
              <a:t>,  </a:t>
            </a:r>
            <a:r>
              <a:rPr lang="zh-CN" altLang="en-US" sz="2400" dirty="0">
                <a:ea typeface="黑体" pitchFamily="49" charset="-122"/>
              </a:rPr>
              <a:t>有：</a:t>
            </a:r>
          </a:p>
        </p:txBody>
      </p:sp>
      <p:graphicFrame>
        <p:nvGraphicFramePr>
          <p:cNvPr id="35852" name="Object 15"/>
          <p:cNvGraphicFramePr>
            <a:graphicFrameLocks noChangeAspect="1"/>
          </p:cNvGraphicFramePr>
          <p:nvPr>
            <p:extLst>
              <p:ext uri="{D42A27DB-BD31-4B8C-83A1-F6EECF244321}">
                <p14:modId xmlns:p14="http://schemas.microsoft.com/office/powerpoint/2010/main" val="3293998762"/>
              </p:ext>
            </p:extLst>
          </p:nvPr>
        </p:nvGraphicFramePr>
        <p:xfrm>
          <a:off x="85725" y="5243513"/>
          <a:ext cx="8994775" cy="1214437"/>
        </p:xfrm>
        <a:graphic>
          <a:graphicData uri="http://schemas.openxmlformats.org/presentationml/2006/ole">
            <mc:AlternateContent xmlns:mc="http://schemas.openxmlformats.org/markup-compatibility/2006">
              <mc:Choice xmlns:v="urn:schemas-microsoft-com:vml" Requires="v">
                <p:oleObj spid="_x0000_s36092" name="Equation" r:id="rId13" imgW="6908760" imgH="914400" progId="Equation.DSMT4">
                  <p:embed/>
                </p:oleObj>
              </mc:Choice>
              <mc:Fallback>
                <p:oleObj name="Equation" r:id="rId13" imgW="6908760" imgH="914400" progId="Equation.DSMT4">
                  <p:embed/>
                  <p:pic>
                    <p:nvPicPr>
                      <p:cNvPr id="0" name="Object 15"/>
                      <p:cNvPicPr>
                        <a:picLocks noChangeAspect="1" noChangeArrowheads="1"/>
                      </p:cNvPicPr>
                      <p:nvPr/>
                    </p:nvPicPr>
                    <p:blipFill>
                      <a:blip r:embed="rId14"/>
                      <a:srcRect/>
                      <a:stretch>
                        <a:fillRect/>
                      </a:stretch>
                    </p:blipFill>
                    <p:spPr bwMode="auto">
                      <a:xfrm>
                        <a:off x="85725" y="5243513"/>
                        <a:ext cx="8994775" cy="1214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圆角矩形 37890"/>
          <p:cNvSpPr/>
          <p:nvPr/>
        </p:nvSpPr>
        <p:spPr bwMode="auto">
          <a:xfrm>
            <a:off x="515770" y="2093077"/>
            <a:ext cx="8243352" cy="1051667"/>
          </a:xfrm>
          <a:prstGeom prst="roundRect">
            <a:avLst/>
          </a:prstGeom>
          <a:solidFill>
            <a:srgbClr val="FFFF00"/>
          </a:solidFill>
          <a:ln w="9525" cap="flat" cmpd="sng" algn="ctr">
            <a:solidFill>
              <a:srgbClr val="0000CC"/>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37889" name="圆角矩形 37888"/>
          <p:cNvSpPr/>
          <p:nvPr/>
        </p:nvSpPr>
        <p:spPr bwMode="auto">
          <a:xfrm>
            <a:off x="515771" y="1146201"/>
            <a:ext cx="8256956" cy="830997"/>
          </a:xfrm>
          <a:prstGeom prst="roundRect">
            <a:avLst/>
          </a:prstGeom>
          <a:solidFill>
            <a:schemeClr val="accent1">
              <a:lumMod val="40000"/>
              <a:lumOff val="60000"/>
            </a:schemeClr>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 name="灯片编号占位符 1"/>
          <p:cNvSpPr>
            <a:spLocks noGrp="1"/>
          </p:cNvSpPr>
          <p:nvPr>
            <p:ph type="sldNum" sz="quarter" idx="12"/>
          </p:nvPr>
        </p:nvSpPr>
        <p:spPr/>
        <p:txBody>
          <a:bodyPr/>
          <a:lstStyle/>
          <a:p>
            <a:pPr>
              <a:defRPr/>
            </a:pPr>
            <a:fld id="{9F17E5F4-1643-4DD9-9EAD-5103E8EB1AD5}" type="slidenum">
              <a:rPr lang="en-US" altLang="zh-CN" smtClean="0"/>
              <a:pPr>
                <a:defRPr/>
              </a:pPr>
              <a:t>4</a:t>
            </a:fld>
            <a:r>
              <a:rPr lang="en-US" altLang="zh-CN" dirty="0" smtClean="0"/>
              <a:t>/58</a:t>
            </a:r>
            <a:endParaRPr lang="en-US" altLang="zh-CN" dirty="0"/>
          </a:p>
        </p:txBody>
      </p:sp>
      <p:sp>
        <p:nvSpPr>
          <p:cNvPr id="3" name="Rectangle 2"/>
          <p:cNvSpPr txBox="1">
            <a:spLocks noChangeArrowheads="1"/>
          </p:cNvSpPr>
          <p:nvPr/>
        </p:nvSpPr>
        <p:spPr bwMode="auto">
          <a:xfrm>
            <a:off x="753706" y="291966"/>
            <a:ext cx="7772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en-US" altLang="zh-CN" sz="3200" kern="0" dirty="0" smtClean="0">
                <a:latin typeface="+mn-lt"/>
                <a:ea typeface="黑体" panose="02010609060101010101" pitchFamily="49" charset="-122"/>
              </a:rPr>
              <a:t>2 </a:t>
            </a:r>
            <a:r>
              <a:rPr lang="zh-CN" altLang="en-US" sz="3200" kern="0" dirty="0" smtClean="0">
                <a:latin typeface="+mn-lt"/>
                <a:ea typeface="黑体" panose="02010609060101010101" pitchFamily="49" charset="-122"/>
              </a:rPr>
              <a:t>串联机构</a:t>
            </a:r>
            <a:endParaRPr lang="zh-CN" altLang="en-US" sz="3200" kern="0" dirty="0" smtClean="0">
              <a:latin typeface="黑体" panose="02010609060101010101" pitchFamily="49" charset="-122"/>
              <a:ea typeface="黑体" panose="02010609060101010101" pitchFamily="49" charset="-122"/>
            </a:endParaRPr>
          </a:p>
        </p:txBody>
      </p:sp>
      <p:sp>
        <p:nvSpPr>
          <p:cNvPr id="4" name="矩形 3"/>
          <p:cNvSpPr/>
          <p:nvPr/>
        </p:nvSpPr>
        <p:spPr>
          <a:xfrm>
            <a:off x="515770" y="1146201"/>
            <a:ext cx="8256957" cy="830997"/>
          </a:xfrm>
          <a:prstGeom prst="rect">
            <a:avLst/>
          </a:prstGeom>
          <a:ln>
            <a:noFill/>
          </a:ln>
        </p:spPr>
        <p:txBody>
          <a:bodyPr wrap="square">
            <a:spAutoFit/>
          </a:bodyPr>
          <a:lstStyle/>
          <a:p>
            <a:pPr algn="just"/>
            <a:r>
              <a:rPr lang="zh-CN" altLang="zh-CN" dirty="0">
                <a:latin typeface="黑体" panose="02010609060101010101" pitchFamily="49" charset="-122"/>
                <a:ea typeface="黑体" panose="02010609060101010101" pitchFamily="49" charset="-122"/>
              </a:rPr>
              <a:t>串联机构是指不同关节之间为串联，不同连杆之间为串联的机构</a:t>
            </a:r>
            <a:r>
              <a:rPr lang="zh-CN" altLang="zh-CN" dirty="0" smtClean="0">
                <a:latin typeface="黑体" panose="02010609060101010101" pitchFamily="49" charset="-122"/>
                <a:ea typeface="黑体" panose="02010609060101010101" pitchFamily="49" charset="-122"/>
              </a:rPr>
              <a:t>。</a:t>
            </a:r>
            <a:r>
              <a:rPr lang="zh-CN" altLang="zh-CN" dirty="0">
                <a:solidFill>
                  <a:srgbClr val="000000"/>
                </a:solidFill>
                <a:ea typeface="黑体" panose="02010609060101010101" pitchFamily="49" charset="-122"/>
              </a:rPr>
              <a:t>球面坐标机器人</a:t>
            </a:r>
            <a:r>
              <a:rPr lang="zh-CN" altLang="en-US" dirty="0" smtClean="0">
                <a:latin typeface="黑体" panose="02010609060101010101" pitchFamily="49" charset="-122"/>
                <a:ea typeface="黑体" panose="02010609060101010101" pitchFamily="49" charset="-122"/>
              </a:rPr>
              <a:t>，</a:t>
            </a:r>
            <a:r>
              <a:rPr lang="zh-CN" altLang="zh-CN" dirty="0" smtClean="0">
                <a:latin typeface="黑体" panose="02010609060101010101" pitchFamily="49" charset="-122"/>
                <a:ea typeface="黑体" panose="02010609060101010101" pitchFamily="49" charset="-122"/>
              </a:rPr>
              <a:t>柱面坐标机器人</a:t>
            </a:r>
            <a:r>
              <a:rPr lang="zh-CN" altLang="en-US" dirty="0" smtClean="0">
                <a:latin typeface="黑体" panose="02010609060101010101" pitchFamily="49" charset="-122"/>
                <a:ea typeface="黑体" panose="02010609060101010101" pitchFamily="49" charset="-122"/>
              </a:rPr>
              <a:t>，</a:t>
            </a:r>
            <a:r>
              <a:rPr lang="zh-CN" altLang="zh-CN" dirty="0" smtClean="0">
                <a:latin typeface="黑体" panose="02010609060101010101" pitchFamily="49" charset="-122"/>
                <a:ea typeface="黑体" panose="02010609060101010101" pitchFamily="49" charset="-122"/>
              </a:rPr>
              <a:t>直角坐标</a:t>
            </a:r>
            <a:r>
              <a:rPr lang="zh-CN" altLang="zh-CN" dirty="0">
                <a:latin typeface="黑体" panose="02010609060101010101" pitchFamily="49" charset="-122"/>
                <a:ea typeface="黑体" panose="02010609060101010101" pitchFamily="49" charset="-122"/>
              </a:rPr>
              <a:t>机器人</a:t>
            </a:r>
            <a:endParaRPr lang="zh-CN" altLang="en-US" dirty="0">
              <a:latin typeface="黑体" panose="02010609060101010101" pitchFamily="49" charset="-122"/>
              <a:ea typeface="黑体" panose="02010609060101010101" pitchFamily="49" charset="-122"/>
            </a:endParaRPr>
          </a:p>
        </p:txBody>
      </p:sp>
      <p:sp>
        <p:nvSpPr>
          <p:cNvPr id="37888" name="矩形 37887"/>
          <p:cNvSpPr/>
          <p:nvPr/>
        </p:nvSpPr>
        <p:spPr>
          <a:xfrm>
            <a:off x="515770" y="2111079"/>
            <a:ext cx="8243352" cy="1015663"/>
          </a:xfrm>
          <a:prstGeom prst="rect">
            <a:avLst/>
          </a:prstGeom>
          <a:noFill/>
          <a:ln>
            <a:noFill/>
          </a:ln>
        </p:spPr>
        <p:txBody>
          <a:bodyPr wrap="square">
            <a:spAutoFit/>
          </a:bodyPr>
          <a:lstStyle/>
          <a:p>
            <a:r>
              <a:rPr lang="zh-CN" altLang="zh-CN" sz="2000" dirty="0">
                <a:solidFill>
                  <a:srgbClr val="000000"/>
                </a:solidFill>
              </a:rPr>
              <a:t>球面坐标</a:t>
            </a:r>
            <a:r>
              <a:rPr lang="zh-CN" altLang="zh-CN" sz="2000" dirty="0" smtClean="0">
                <a:solidFill>
                  <a:srgbClr val="000000"/>
                </a:solidFill>
              </a:rPr>
              <a:t>机器人</a:t>
            </a:r>
            <a:r>
              <a:rPr lang="zh-CN" altLang="en-US" sz="2000" dirty="0">
                <a:solidFill>
                  <a:srgbClr val="FF0000"/>
                </a:solidFill>
              </a:rPr>
              <a:t>特点</a:t>
            </a:r>
            <a:r>
              <a:rPr lang="zh-CN" altLang="zh-CN" sz="2000" dirty="0" smtClean="0">
                <a:solidFill>
                  <a:srgbClr val="0000CC"/>
                </a:solidFill>
                <a:latin typeface="+mn-lt"/>
              </a:rPr>
              <a:t>：</a:t>
            </a:r>
            <a:r>
              <a:rPr lang="en-US" altLang="zh-CN" sz="2000" dirty="0">
                <a:latin typeface="+mn-lt"/>
              </a:rPr>
              <a:t>(1) </a:t>
            </a:r>
            <a:r>
              <a:rPr lang="zh-CN" altLang="zh-CN" sz="2000" dirty="0">
                <a:latin typeface="+mn-lt"/>
              </a:rPr>
              <a:t>关节</a:t>
            </a:r>
            <a:r>
              <a:rPr lang="en-US" altLang="zh-CN" sz="2000" dirty="0">
                <a:latin typeface="+mn-lt"/>
              </a:rPr>
              <a:t>1~5</a:t>
            </a:r>
            <a:r>
              <a:rPr lang="zh-CN" altLang="zh-CN" sz="2000" dirty="0">
                <a:latin typeface="+mn-lt"/>
              </a:rPr>
              <a:t>处于同一个平面内。</a:t>
            </a:r>
            <a:r>
              <a:rPr lang="en-US" altLang="zh-CN" sz="2000" dirty="0">
                <a:latin typeface="+mn-lt"/>
              </a:rPr>
              <a:t>(2) </a:t>
            </a:r>
            <a:r>
              <a:rPr lang="zh-CN" altLang="zh-CN" sz="2000" dirty="0">
                <a:latin typeface="+mn-lt"/>
              </a:rPr>
              <a:t>关节</a:t>
            </a:r>
            <a:r>
              <a:rPr lang="en-US" altLang="zh-CN" sz="2000" dirty="0">
                <a:latin typeface="+mn-lt"/>
              </a:rPr>
              <a:t>2</a:t>
            </a:r>
            <a:r>
              <a:rPr lang="zh-CN" altLang="zh-CN" sz="2000" dirty="0">
                <a:latin typeface="+mn-lt"/>
              </a:rPr>
              <a:t>和关节</a:t>
            </a:r>
            <a:r>
              <a:rPr lang="en-US" altLang="zh-CN" sz="2000" dirty="0">
                <a:latin typeface="+mn-lt"/>
              </a:rPr>
              <a:t>3</a:t>
            </a:r>
            <a:r>
              <a:rPr lang="zh-CN" altLang="zh-CN" sz="2000" dirty="0">
                <a:latin typeface="+mn-lt"/>
              </a:rPr>
              <a:t>的轴线平行。</a:t>
            </a:r>
            <a:r>
              <a:rPr lang="en-US" altLang="zh-CN" sz="2000" dirty="0">
                <a:latin typeface="+mn-lt"/>
              </a:rPr>
              <a:t>(3) </a:t>
            </a:r>
            <a:r>
              <a:rPr lang="zh-CN" altLang="zh-CN" sz="2000" dirty="0">
                <a:latin typeface="+mn-lt"/>
              </a:rPr>
              <a:t>关节</a:t>
            </a:r>
            <a:r>
              <a:rPr lang="en-US" altLang="zh-CN" sz="2000" dirty="0">
                <a:latin typeface="+mn-lt"/>
              </a:rPr>
              <a:t>4~6</a:t>
            </a:r>
            <a:r>
              <a:rPr lang="zh-CN" altLang="zh-CN" sz="2000" dirty="0">
                <a:latin typeface="+mn-lt"/>
              </a:rPr>
              <a:t>的轴线相交于一点。</a:t>
            </a:r>
            <a:r>
              <a:rPr lang="en-US" altLang="zh-CN" sz="2000" dirty="0">
                <a:latin typeface="+mn-lt"/>
              </a:rPr>
              <a:t>(4) </a:t>
            </a:r>
            <a:r>
              <a:rPr lang="zh-CN" altLang="zh-CN" sz="2000" dirty="0">
                <a:latin typeface="+mn-lt"/>
              </a:rPr>
              <a:t>调整末端位置和姿态时，需要</a:t>
            </a:r>
            <a:r>
              <a:rPr lang="en-US" altLang="zh-CN" sz="2000" dirty="0">
                <a:latin typeface="+mn-lt"/>
              </a:rPr>
              <a:t>6</a:t>
            </a:r>
            <a:r>
              <a:rPr lang="zh-CN" altLang="zh-CN" sz="2000" dirty="0">
                <a:latin typeface="+mn-lt"/>
              </a:rPr>
              <a:t>个关节联动。</a:t>
            </a:r>
            <a:endParaRPr lang="zh-CN" altLang="en-US" sz="2000" dirty="0">
              <a:latin typeface="+mn-lt"/>
            </a:endParaRPr>
          </a:p>
        </p:txBody>
      </p:sp>
      <p:sp>
        <p:nvSpPr>
          <p:cNvPr id="143" name="圆角矩形 142"/>
          <p:cNvSpPr/>
          <p:nvPr/>
        </p:nvSpPr>
        <p:spPr bwMode="auto">
          <a:xfrm>
            <a:off x="529376" y="3212976"/>
            <a:ext cx="8243352" cy="1429621"/>
          </a:xfrm>
          <a:prstGeom prst="roundRect">
            <a:avLst/>
          </a:prstGeom>
          <a:solidFill>
            <a:srgbClr val="FFFF00"/>
          </a:solidFill>
          <a:ln w="9525" cap="flat" cmpd="sng" algn="ctr">
            <a:solidFill>
              <a:srgbClr val="0000CC"/>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smtClean="0">
              <a:ln>
                <a:noFill/>
              </a:ln>
              <a:solidFill>
                <a:schemeClr val="tx1"/>
              </a:solidFill>
              <a:effectLst/>
              <a:latin typeface="+mn-lt"/>
              <a:ea typeface="黑体" panose="02010609060101010101" pitchFamily="49" charset="-122"/>
            </a:endParaRPr>
          </a:p>
        </p:txBody>
      </p:sp>
      <p:sp>
        <p:nvSpPr>
          <p:cNvPr id="144" name="矩形 143"/>
          <p:cNvSpPr/>
          <p:nvPr/>
        </p:nvSpPr>
        <p:spPr>
          <a:xfrm>
            <a:off x="529376" y="3266067"/>
            <a:ext cx="8243352" cy="1323439"/>
          </a:xfrm>
          <a:prstGeom prst="rect">
            <a:avLst/>
          </a:prstGeom>
          <a:noFill/>
          <a:ln>
            <a:noFill/>
          </a:ln>
        </p:spPr>
        <p:txBody>
          <a:bodyPr wrap="square">
            <a:spAutoFit/>
          </a:bodyPr>
          <a:lstStyle/>
          <a:p>
            <a:r>
              <a:rPr lang="zh-CN" altLang="zh-CN" sz="2000" dirty="0">
                <a:latin typeface="黑体" panose="02010609060101010101" pitchFamily="49" charset="-122"/>
              </a:rPr>
              <a:t>柱面坐标机器人</a:t>
            </a:r>
            <a:r>
              <a:rPr lang="zh-CN" altLang="zh-CN" sz="2000" dirty="0">
                <a:solidFill>
                  <a:srgbClr val="FF0000"/>
                </a:solidFill>
              </a:rPr>
              <a:t>特点</a:t>
            </a:r>
            <a:r>
              <a:rPr lang="zh-CN" altLang="zh-CN" sz="2000" dirty="0" smtClean="0">
                <a:solidFill>
                  <a:srgbClr val="0000CC"/>
                </a:solidFill>
                <a:latin typeface="+mn-lt"/>
                <a:ea typeface="黑体" panose="02010609060101010101" pitchFamily="49" charset="-122"/>
              </a:rPr>
              <a:t>：</a:t>
            </a:r>
            <a:r>
              <a:rPr lang="en-US" altLang="zh-CN" sz="2000" dirty="0">
                <a:latin typeface="+mn-lt"/>
                <a:ea typeface="黑体" panose="02010609060101010101" pitchFamily="49" charset="-122"/>
              </a:rPr>
              <a:t>(1) 4</a:t>
            </a:r>
            <a:r>
              <a:rPr lang="zh-CN" altLang="zh-CN" sz="2000" dirty="0">
                <a:latin typeface="+mn-lt"/>
                <a:ea typeface="黑体" panose="02010609060101010101" pitchFamily="49" charset="-122"/>
              </a:rPr>
              <a:t>个关节轴线平行。</a:t>
            </a:r>
            <a:r>
              <a:rPr lang="en-US" altLang="zh-CN" sz="2000" dirty="0">
                <a:latin typeface="+mn-lt"/>
                <a:ea typeface="黑体" panose="02010609060101010101" pitchFamily="49" charset="-122"/>
              </a:rPr>
              <a:t>(2) </a:t>
            </a:r>
            <a:r>
              <a:rPr lang="zh-CN" altLang="zh-CN" sz="2000" dirty="0">
                <a:latin typeface="+mn-lt"/>
                <a:ea typeface="黑体" panose="02010609060101010101" pitchFamily="49" charset="-122"/>
              </a:rPr>
              <a:t>关节</a:t>
            </a:r>
            <a:r>
              <a:rPr lang="en-US" altLang="zh-CN" sz="2000" dirty="0">
                <a:latin typeface="+mn-lt"/>
                <a:ea typeface="黑体" panose="02010609060101010101" pitchFamily="49" charset="-122"/>
              </a:rPr>
              <a:t>1~3</a:t>
            </a:r>
            <a:r>
              <a:rPr lang="zh-CN" altLang="zh-CN" sz="2000" dirty="0">
                <a:latin typeface="+mn-lt"/>
                <a:ea typeface="黑体" panose="02010609060101010101" pitchFamily="49" charset="-122"/>
              </a:rPr>
              <a:t>可以认为在平行于</a:t>
            </a:r>
            <a:r>
              <a:rPr lang="en-US" altLang="zh-CN" sz="2000" dirty="0">
                <a:latin typeface="+mn-lt"/>
                <a:ea typeface="黑体" panose="02010609060101010101" pitchFamily="49" charset="-122"/>
              </a:rPr>
              <a:t>XOY</a:t>
            </a:r>
            <a:r>
              <a:rPr lang="zh-CN" altLang="zh-CN" sz="2000" dirty="0">
                <a:latin typeface="+mn-lt"/>
                <a:ea typeface="黑体" panose="02010609060101010101" pitchFamily="49" charset="-122"/>
              </a:rPr>
              <a:t>的平面内。</a:t>
            </a:r>
            <a:r>
              <a:rPr lang="en-US" altLang="zh-CN" sz="2000" dirty="0">
                <a:latin typeface="+mn-lt"/>
                <a:ea typeface="黑体" panose="02010609060101010101" pitchFamily="49" charset="-122"/>
              </a:rPr>
              <a:t>(3) </a:t>
            </a:r>
            <a:r>
              <a:rPr lang="zh-CN" altLang="zh-CN" sz="2000" dirty="0">
                <a:latin typeface="+mn-lt"/>
                <a:ea typeface="黑体" panose="02010609060101010101" pitchFamily="49" charset="-122"/>
              </a:rPr>
              <a:t>位置与姿态的耦合性较弱，末端</a:t>
            </a:r>
            <a:r>
              <a:rPr lang="en-US" altLang="zh-CN" sz="2000" dirty="0">
                <a:latin typeface="+mn-lt"/>
                <a:ea typeface="黑体" panose="02010609060101010101" pitchFamily="49" charset="-122"/>
              </a:rPr>
              <a:t>Z</a:t>
            </a:r>
            <a:r>
              <a:rPr lang="zh-CN" altLang="zh-CN" sz="2000" dirty="0">
                <a:latin typeface="+mn-lt"/>
                <a:ea typeface="黑体" panose="02010609060101010101" pitchFamily="49" charset="-122"/>
              </a:rPr>
              <a:t>坐标位置只受关节</a:t>
            </a:r>
            <a:r>
              <a:rPr lang="en-US" altLang="zh-CN" sz="2000" dirty="0">
                <a:latin typeface="+mn-lt"/>
                <a:ea typeface="黑体" panose="02010609060101010101" pitchFamily="49" charset="-122"/>
              </a:rPr>
              <a:t>4</a:t>
            </a:r>
            <a:r>
              <a:rPr lang="zh-CN" altLang="zh-CN" sz="2000" dirty="0">
                <a:latin typeface="+mn-lt"/>
                <a:ea typeface="黑体" panose="02010609060101010101" pitchFamily="49" charset="-122"/>
              </a:rPr>
              <a:t>影响，独立于其它关节；关节</a:t>
            </a:r>
            <a:r>
              <a:rPr lang="en-US" altLang="zh-CN" sz="2000" dirty="0">
                <a:latin typeface="+mn-lt"/>
                <a:ea typeface="黑体" panose="02010609060101010101" pitchFamily="49" charset="-122"/>
              </a:rPr>
              <a:t>3</a:t>
            </a:r>
            <a:r>
              <a:rPr lang="zh-CN" altLang="zh-CN" sz="2000" dirty="0">
                <a:latin typeface="+mn-lt"/>
                <a:ea typeface="黑体" panose="02010609060101010101" pitchFamily="49" charset="-122"/>
              </a:rPr>
              <a:t>只用于确定末端姿态，不影响末端位置；末端的</a:t>
            </a:r>
            <a:r>
              <a:rPr lang="en-US" altLang="zh-CN" sz="2000" dirty="0">
                <a:latin typeface="+mn-lt"/>
                <a:ea typeface="黑体" panose="02010609060101010101" pitchFamily="49" charset="-122"/>
              </a:rPr>
              <a:t>X</a:t>
            </a:r>
            <a:r>
              <a:rPr lang="zh-CN" altLang="zh-CN" sz="2000" dirty="0">
                <a:latin typeface="+mn-lt"/>
                <a:ea typeface="黑体" panose="02010609060101010101" pitchFamily="49" charset="-122"/>
              </a:rPr>
              <a:t>、</a:t>
            </a:r>
            <a:r>
              <a:rPr lang="en-US" altLang="zh-CN" sz="2000" dirty="0">
                <a:latin typeface="+mn-lt"/>
                <a:ea typeface="黑体" panose="02010609060101010101" pitchFamily="49" charset="-122"/>
              </a:rPr>
              <a:t>Y</a:t>
            </a:r>
            <a:r>
              <a:rPr lang="zh-CN" altLang="zh-CN" sz="2000" dirty="0">
                <a:latin typeface="+mn-lt"/>
                <a:ea typeface="黑体" panose="02010609060101010101" pitchFamily="49" charset="-122"/>
              </a:rPr>
              <a:t>坐标位置由关节</a:t>
            </a:r>
            <a:r>
              <a:rPr lang="en-US" altLang="zh-CN" sz="2000" dirty="0">
                <a:latin typeface="+mn-lt"/>
                <a:ea typeface="黑体" panose="02010609060101010101" pitchFamily="49" charset="-122"/>
              </a:rPr>
              <a:t>1</a:t>
            </a:r>
            <a:r>
              <a:rPr lang="zh-CN" altLang="zh-CN" sz="2000" dirty="0">
                <a:latin typeface="+mn-lt"/>
                <a:ea typeface="黑体" panose="02010609060101010101" pitchFamily="49" charset="-122"/>
              </a:rPr>
              <a:t>和关节</a:t>
            </a:r>
            <a:r>
              <a:rPr lang="en-US" altLang="zh-CN" sz="2000" dirty="0">
                <a:latin typeface="+mn-lt"/>
                <a:ea typeface="黑体" panose="02010609060101010101" pitchFamily="49" charset="-122"/>
              </a:rPr>
              <a:t>2</a:t>
            </a:r>
            <a:r>
              <a:rPr lang="zh-CN" altLang="zh-CN" sz="2000" dirty="0">
                <a:latin typeface="+mn-lt"/>
                <a:ea typeface="黑体" panose="02010609060101010101" pitchFamily="49" charset="-122"/>
              </a:rPr>
              <a:t>确定。</a:t>
            </a:r>
            <a:endParaRPr lang="zh-CN" altLang="en-US" sz="2000" dirty="0">
              <a:solidFill>
                <a:srgbClr val="0000CC"/>
              </a:solidFill>
              <a:latin typeface="+mn-lt"/>
              <a:ea typeface="黑体" panose="02010609060101010101" pitchFamily="49" charset="-122"/>
            </a:endParaRPr>
          </a:p>
        </p:txBody>
      </p:sp>
      <p:sp>
        <p:nvSpPr>
          <p:cNvPr id="145" name="圆角矩形 144"/>
          <p:cNvSpPr/>
          <p:nvPr/>
        </p:nvSpPr>
        <p:spPr bwMode="auto">
          <a:xfrm>
            <a:off x="529376" y="4720251"/>
            <a:ext cx="8243352" cy="760977"/>
          </a:xfrm>
          <a:prstGeom prst="roundRect">
            <a:avLst/>
          </a:prstGeom>
          <a:solidFill>
            <a:srgbClr val="FFFF00"/>
          </a:solidFill>
          <a:ln w="9525" cap="flat" cmpd="sng" algn="ctr">
            <a:solidFill>
              <a:srgbClr val="0000CC"/>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smtClean="0">
              <a:ln>
                <a:noFill/>
              </a:ln>
              <a:solidFill>
                <a:schemeClr val="tx1"/>
              </a:solidFill>
              <a:effectLst/>
              <a:latin typeface="+mn-lt"/>
              <a:ea typeface="黑体" panose="02010609060101010101" pitchFamily="49" charset="-122"/>
            </a:endParaRPr>
          </a:p>
        </p:txBody>
      </p:sp>
      <p:sp>
        <p:nvSpPr>
          <p:cNvPr id="146" name="矩形 145"/>
          <p:cNvSpPr/>
          <p:nvPr/>
        </p:nvSpPr>
        <p:spPr>
          <a:xfrm>
            <a:off x="529376" y="4773342"/>
            <a:ext cx="8243352" cy="707886"/>
          </a:xfrm>
          <a:prstGeom prst="rect">
            <a:avLst/>
          </a:prstGeom>
          <a:noFill/>
          <a:ln>
            <a:noFill/>
          </a:ln>
        </p:spPr>
        <p:txBody>
          <a:bodyPr wrap="square">
            <a:spAutoFit/>
          </a:bodyPr>
          <a:lstStyle/>
          <a:p>
            <a:r>
              <a:rPr lang="zh-CN" altLang="zh-CN" sz="2000" dirty="0">
                <a:latin typeface="黑体" panose="02010609060101010101" pitchFamily="49" charset="-122"/>
              </a:rPr>
              <a:t>直角坐标机器人</a:t>
            </a:r>
            <a:r>
              <a:rPr lang="zh-CN" altLang="zh-CN" sz="2000" dirty="0">
                <a:solidFill>
                  <a:srgbClr val="FF0000"/>
                </a:solidFill>
              </a:rPr>
              <a:t>特点</a:t>
            </a:r>
            <a:r>
              <a:rPr lang="zh-CN" altLang="zh-CN" sz="2000" dirty="0" smtClean="0">
                <a:solidFill>
                  <a:srgbClr val="0000CC"/>
                </a:solidFill>
                <a:latin typeface="+mn-lt"/>
                <a:ea typeface="黑体" panose="02010609060101010101" pitchFamily="49" charset="-122"/>
              </a:rPr>
              <a:t>：</a:t>
            </a:r>
            <a:r>
              <a:rPr lang="en-US" altLang="zh-CN" sz="2000" dirty="0">
                <a:latin typeface="+mn-lt"/>
                <a:ea typeface="黑体" panose="02010609060101010101" pitchFamily="49" charset="-122"/>
              </a:rPr>
              <a:t>(1) 3</a:t>
            </a:r>
            <a:r>
              <a:rPr lang="zh-CN" altLang="zh-CN" sz="2000" dirty="0">
                <a:latin typeface="+mn-lt"/>
                <a:ea typeface="黑体" panose="02010609060101010101" pitchFamily="49" charset="-122"/>
              </a:rPr>
              <a:t>个平移关节轴线相互垂直。</a:t>
            </a:r>
            <a:r>
              <a:rPr lang="en-US" altLang="zh-CN" sz="2000" dirty="0">
                <a:latin typeface="+mn-lt"/>
                <a:ea typeface="黑体" panose="02010609060101010101" pitchFamily="49" charset="-122"/>
              </a:rPr>
              <a:t>(2) </a:t>
            </a:r>
            <a:r>
              <a:rPr lang="zh-CN" altLang="zh-CN" sz="2000" dirty="0">
                <a:latin typeface="+mn-lt"/>
                <a:ea typeface="黑体" panose="02010609060101010101" pitchFamily="49" charset="-122"/>
              </a:rPr>
              <a:t>各个平移关节的运动相互解耦</a:t>
            </a:r>
            <a:r>
              <a:rPr lang="zh-CN" altLang="zh-CN" sz="2000" dirty="0" smtClean="0">
                <a:latin typeface="+mn-lt"/>
                <a:ea typeface="黑体" panose="02010609060101010101" pitchFamily="49" charset="-122"/>
              </a:rPr>
              <a:t>。</a:t>
            </a:r>
            <a:endParaRPr lang="zh-CN" altLang="en-US" sz="2000" dirty="0">
              <a:solidFill>
                <a:srgbClr val="0000CC"/>
              </a:solidFill>
              <a:latin typeface="+mn-lt"/>
              <a:ea typeface="黑体" panose="02010609060101010101" pitchFamily="49" charset="-122"/>
            </a:endParaRPr>
          </a:p>
        </p:txBody>
      </p:sp>
      <p:pic>
        <p:nvPicPr>
          <p:cNvPr id="147" name="Picture 9" descr="HR型折弯机器人"/>
          <p:cNvPicPr>
            <a:picLocks noChangeAspect="1"/>
          </p:cNvPicPr>
          <p:nvPr/>
        </p:nvPicPr>
        <p:blipFill>
          <a:blip r:embed="rId2"/>
          <a:srcRect/>
          <a:stretch>
            <a:fillRect/>
          </a:stretch>
        </p:blipFill>
        <p:spPr bwMode="auto">
          <a:xfrm>
            <a:off x="6225091" y="5579897"/>
            <a:ext cx="1600319" cy="1056501"/>
          </a:xfrm>
          <a:prstGeom prst="rect">
            <a:avLst/>
          </a:prstGeom>
          <a:noFill/>
          <a:ln w="9525">
            <a:noFill/>
            <a:miter lim="800000"/>
            <a:headEnd/>
            <a:tailEnd/>
          </a:ln>
        </p:spPr>
      </p:pic>
      <p:pic>
        <p:nvPicPr>
          <p:cNvPr id="148" name="图片 147" descr="https://www.ifr.org/img/history/adept%20one%20XL.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9872" y="5577421"/>
            <a:ext cx="820961" cy="1147193"/>
          </a:xfrm>
          <a:prstGeom prst="rect">
            <a:avLst/>
          </a:prstGeom>
          <a:noFill/>
          <a:ln>
            <a:noFill/>
          </a:ln>
        </p:spPr>
      </p:pic>
      <p:pic>
        <p:nvPicPr>
          <p:cNvPr id="149" name="图片 148" descr="https://www.ifr.org/img/history/KUKALtwtRobot.jpg"/>
          <p:cNvPicPr/>
          <p:nvPr/>
        </p:nvPicPr>
        <p:blipFill rotWithShape="1">
          <a:blip r:embed="rId4" cstate="print">
            <a:extLst>
              <a:ext uri="{28A0092B-C50C-407E-A947-70E740481C1C}">
                <a14:useLocalDpi xmlns:a14="http://schemas.microsoft.com/office/drawing/2010/main" val="0"/>
              </a:ext>
            </a:extLst>
          </a:blip>
          <a:srcRect l="11155" t="12740" r="8502" b="7058"/>
          <a:stretch/>
        </p:blipFill>
        <p:spPr bwMode="auto">
          <a:xfrm>
            <a:off x="2195736" y="5579897"/>
            <a:ext cx="1060631" cy="1147193"/>
          </a:xfrm>
          <a:prstGeom prst="rect">
            <a:avLst/>
          </a:prstGeom>
          <a:noFill/>
          <a:ln>
            <a:noFill/>
          </a:ln>
          <a:extLst>
            <a:ext uri="{53640926-AAD7-44D8-BBD7-CCE9431645EC}">
              <a14:shadowObscured xmlns:a14="http://schemas.microsoft.com/office/drawing/2010/main"/>
            </a:ext>
          </a:extLst>
        </p:spPr>
      </p:pic>
      <p:pic>
        <p:nvPicPr>
          <p:cNvPr id="150" name="图片 149" descr="https://www.ifr.org/img/history/ABB_IRB1000.jpg"/>
          <p:cNvPicPr/>
          <p:nvPr/>
        </p:nvPicPr>
        <p:blipFill rotWithShape="1">
          <a:blip r:embed="rId5" cstate="print">
            <a:extLst>
              <a:ext uri="{28A0092B-C50C-407E-A947-70E740481C1C}">
                <a14:useLocalDpi xmlns:a14="http://schemas.microsoft.com/office/drawing/2010/main" val="0"/>
              </a:ext>
            </a:extLst>
          </a:blip>
          <a:srcRect l="11728" t="4691"/>
          <a:stretch/>
        </p:blipFill>
        <p:spPr bwMode="auto">
          <a:xfrm>
            <a:off x="1007603" y="5625243"/>
            <a:ext cx="1006477" cy="1147193"/>
          </a:xfrm>
          <a:prstGeom prst="rect">
            <a:avLst/>
          </a:prstGeom>
          <a:noFill/>
          <a:ln>
            <a:noFill/>
          </a:ln>
          <a:extLst>
            <a:ext uri="{53640926-AAD7-44D8-BBD7-CCE9431645EC}">
              <a14:shadowObscured xmlns:a14="http://schemas.microsoft.com/office/drawing/2010/main"/>
            </a:ext>
          </a:extLst>
        </p:spPr>
      </p:pic>
      <p:pic>
        <p:nvPicPr>
          <p:cNvPr id="151" name="Picture 4" descr="kp_pic7"/>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73059" y="5579897"/>
            <a:ext cx="1539101" cy="1152144"/>
          </a:xfrm>
          <a:prstGeom prst="rect">
            <a:avLst/>
          </a:prstGeom>
          <a:noFill/>
          <a:ln>
            <a:noFill/>
          </a:ln>
          <a:extLst/>
        </p:spPr>
      </p:pic>
    </p:spTree>
    <p:extLst>
      <p:ext uri="{BB962C8B-B14F-4D97-AF65-F5344CB8AC3E}">
        <p14:creationId xmlns:p14="http://schemas.microsoft.com/office/powerpoint/2010/main" val="31083165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D4FD42B4-B49C-4309-A2E6-C544F658B3BC}" type="slidenum">
              <a:rPr lang="en-US" altLang="zh-CN" sz="1400" smtClean="0"/>
              <a:pPr eaLnBrk="1" hangingPunct="1">
                <a:spcBef>
                  <a:spcPct val="0"/>
                </a:spcBef>
                <a:buFontTx/>
                <a:buNone/>
              </a:pPr>
              <a:t>40</a:t>
            </a:fld>
            <a:r>
              <a:rPr lang="en-US" altLang="zh-CN" sz="1400" dirty="0" smtClean="0"/>
              <a:t>/48</a:t>
            </a:r>
          </a:p>
        </p:txBody>
      </p:sp>
      <p:sp>
        <p:nvSpPr>
          <p:cNvPr id="36867" name="Rectangle 2"/>
          <p:cNvSpPr>
            <a:spLocks noGrp="1" noChangeArrowheads="1"/>
          </p:cNvSpPr>
          <p:nvPr>
            <p:ph type="title"/>
          </p:nvPr>
        </p:nvSpPr>
        <p:spPr>
          <a:xfrm>
            <a:off x="611188" y="296863"/>
            <a:ext cx="7772400" cy="550862"/>
          </a:xfrm>
        </p:spPr>
        <p:txBody>
          <a:bodyPr/>
          <a:lstStyle/>
          <a:p>
            <a:pPr eaLnBrk="1" hangingPunct="1"/>
            <a:r>
              <a:rPr lang="zh-CN" altLang="en-US" sz="3200" smtClean="0">
                <a:ea typeface="黑体" pitchFamily="49" charset="-122"/>
              </a:rPr>
              <a:t>四元数</a:t>
            </a:r>
          </a:p>
        </p:txBody>
      </p:sp>
      <p:sp>
        <p:nvSpPr>
          <p:cNvPr id="36868" name="Rectangle 3"/>
          <p:cNvSpPr>
            <a:spLocks noGrp="1" noChangeArrowheads="1"/>
          </p:cNvSpPr>
          <p:nvPr>
            <p:ph type="body" idx="1"/>
          </p:nvPr>
        </p:nvSpPr>
        <p:spPr>
          <a:xfrm>
            <a:off x="395288" y="944563"/>
            <a:ext cx="8280400" cy="4827587"/>
          </a:xfrm>
          <a:noFill/>
        </p:spPr>
        <p:txBody>
          <a:bodyPr/>
          <a:lstStyle/>
          <a:p>
            <a:pPr marL="0" indent="0" eaLnBrk="1" hangingPunct="1">
              <a:buFontTx/>
              <a:buNone/>
            </a:pPr>
            <a:r>
              <a:rPr lang="zh-CN" altLang="en-US" sz="2400" smtClean="0">
                <a:ea typeface="黑体" pitchFamily="49" charset="-122"/>
              </a:rPr>
              <a:t>四元数定义：</a:t>
            </a:r>
          </a:p>
          <a:p>
            <a:pPr marL="0" indent="0" eaLnBrk="1" hangingPunct="1">
              <a:buFontTx/>
              <a:buNone/>
            </a:pPr>
            <a:r>
              <a:rPr lang="zh-CN" altLang="en-US" sz="2400" smtClean="0">
                <a:ea typeface="黑体" pitchFamily="49" charset="-122"/>
              </a:rPr>
              <a:t>其中，元素</a:t>
            </a:r>
            <a:r>
              <a:rPr lang="en-US" altLang="zh-CN" sz="2400" i="1" smtClean="0">
                <a:ea typeface="黑体" pitchFamily="49" charset="-122"/>
                <a:sym typeface="Symbol" pitchFamily="18" charset="2"/>
              </a:rPr>
              <a:t>q</a:t>
            </a:r>
            <a:r>
              <a:rPr lang="en-US" altLang="zh-CN" sz="2400" baseline="-25000" smtClean="0">
                <a:ea typeface="黑体" pitchFamily="49" charset="-122"/>
              </a:rPr>
              <a:t>0</a:t>
            </a:r>
            <a:r>
              <a:rPr lang="zh-CN" altLang="en-US" sz="2400" smtClean="0">
                <a:ea typeface="黑体" pitchFamily="49" charset="-122"/>
              </a:rPr>
              <a:t>、</a:t>
            </a:r>
            <a:r>
              <a:rPr lang="en-US" altLang="zh-CN" sz="2400" i="1" smtClean="0">
                <a:ea typeface="黑体" pitchFamily="49" charset="-122"/>
                <a:sym typeface="Symbol" pitchFamily="18" charset="2"/>
              </a:rPr>
              <a:t>q</a:t>
            </a:r>
            <a:r>
              <a:rPr lang="en-US" altLang="zh-CN" sz="2400" baseline="-25000" smtClean="0">
                <a:ea typeface="黑体" pitchFamily="49" charset="-122"/>
              </a:rPr>
              <a:t>1</a:t>
            </a:r>
            <a:r>
              <a:rPr lang="zh-CN" altLang="en-US" sz="2400" smtClean="0">
                <a:ea typeface="黑体" pitchFamily="49" charset="-122"/>
              </a:rPr>
              <a:t>、</a:t>
            </a:r>
            <a:r>
              <a:rPr lang="en-US" altLang="zh-CN" sz="2400" i="1" smtClean="0">
                <a:ea typeface="黑体" pitchFamily="49" charset="-122"/>
                <a:sym typeface="Symbol" pitchFamily="18" charset="2"/>
              </a:rPr>
              <a:t>q</a:t>
            </a:r>
            <a:r>
              <a:rPr lang="en-US" altLang="zh-CN" sz="2400" baseline="-25000" smtClean="0">
                <a:ea typeface="黑体" pitchFamily="49" charset="-122"/>
              </a:rPr>
              <a:t>2</a:t>
            </a:r>
            <a:r>
              <a:rPr lang="zh-CN" altLang="en-US" sz="2400" smtClean="0">
                <a:ea typeface="黑体" pitchFamily="49" charset="-122"/>
              </a:rPr>
              <a:t>、</a:t>
            </a:r>
            <a:r>
              <a:rPr lang="en-US" altLang="zh-CN" sz="2400" i="1" smtClean="0">
                <a:ea typeface="黑体" pitchFamily="49" charset="-122"/>
                <a:sym typeface="Symbol" pitchFamily="18" charset="2"/>
              </a:rPr>
              <a:t>q</a:t>
            </a:r>
            <a:r>
              <a:rPr lang="en-US" altLang="zh-CN" sz="2400" baseline="-25000" smtClean="0">
                <a:ea typeface="黑体" pitchFamily="49" charset="-122"/>
              </a:rPr>
              <a:t>3</a:t>
            </a:r>
            <a:r>
              <a:rPr lang="zh-CN" altLang="en-US" sz="2400" smtClean="0">
                <a:ea typeface="黑体" pitchFamily="49" charset="-122"/>
              </a:rPr>
              <a:t>是比例因子，有时也称为欧拉参数；</a:t>
            </a:r>
            <a:r>
              <a:rPr lang="en-US" altLang="zh-CN" sz="2400" i="1" smtClean="0">
                <a:ea typeface="黑体" pitchFamily="49" charset="-122"/>
              </a:rPr>
              <a:t>i</a:t>
            </a:r>
            <a:r>
              <a:rPr lang="zh-CN" altLang="en-US" sz="2400" smtClean="0">
                <a:ea typeface="黑体" pitchFamily="49" charset="-122"/>
              </a:rPr>
              <a:t>、</a:t>
            </a:r>
            <a:r>
              <a:rPr lang="en-US" altLang="zh-CN" sz="2400" i="1" smtClean="0">
                <a:ea typeface="黑体" pitchFamily="49" charset="-122"/>
              </a:rPr>
              <a:t>j</a:t>
            </a:r>
            <a:r>
              <a:rPr lang="zh-CN" altLang="en-US" sz="2400" smtClean="0">
                <a:ea typeface="黑体" pitchFamily="49" charset="-122"/>
              </a:rPr>
              <a:t>、</a:t>
            </a:r>
            <a:r>
              <a:rPr lang="en-US" altLang="zh-CN" sz="2400" i="1" smtClean="0">
                <a:ea typeface="黑体" pitchFamily="49" charset="-122"/>
              </a:rPr>
              <a:t>k</a:t>
            </a:r>
            <a:r>
              <a:rPr lang="zh-CN" altLang="en-US" sz="2400" smtClean="0">
                <a:ea typeface="黑体" pitchFamily="49" charset="-122"/>
              </a:rPr>
              <a:t>是算子。这些算子的定义符合如下规则：</a:t>
            </a:r>
          </a:p>
          <a:p>
            <a:pPr marL="0" indent="0" eaLnBrk="1" hangingPunct="1">
              <a:buFontTx/>
              <a:buNone/>
            </a:pPr>
            <a:endParaRPr lang="zh-CN" altLang="en-US" sz="2400" smtClean="0">
              <a:ea typeface="黑体" pitchFamily="49" charset="-122"/>
            </a:endParaRPr>
          </a:p>
          <a:p>
            <a:pPr marL="0" indent="0" eaLnBrk="1" hangingPunct="1">
              <a:buFontTx/>
              <a:buNone/>
            </a:pPr>
            <a:endParaRPr lang="zh-CN" altLang="en-US" sz="2400" smtClean="0">
              <a:ea typeface="黑体" pitchFamily="49" charset="-122"/>
            </a:endParaRPr>
          </a:p>
          <a:p>
            <a:pPr marL="0" indent="0" eaLnBrk="1" hangingPunct="1">
              <a:buFontTx/>
              <a:buNone/>
            </a:pPr>
            <a:endParaRPr lang="zh-CN" altLang="en-US" sz="2400" smtClean="0">
              <a:ea typeface="黑体" pitchFamily="49" charset="-122"/>
            </a:endParaRPr>
          </a:p>
          <a:p>
            <a:pPr marL="0" indent="0" eaLnBrk="1" hangingPunct="1">
              <a:buFontTx/>
              <a:buNone/>
            </a:pPr>
            <a:r>
              <a:rPr lang="zh-CN" altLang="en-US" sz="2400" smtClean="0">
                <a:ea typeface="黑体" pitchFamily="49" charset="-122"/>
              </a:rPr>
              <a:t>四元数的补：</a:t>
            </a:r>
          </a:p>
          <a:p>
            <a:pPr marL="0" indent="0" eaLnBrk="1" hangingPunct="1">
              <a:buFontTx/>
              <a:buNone/>
            </a:pPr>
            <a:endParaRPr lang="zh-CN" altLang="en-US" sz="2400" smtClean="0">
              <a:ea typeface="黑体" pitchFamily="49" charset="-122"/>
            </a:endParaRPr>
          </a:p>
          <a:p>
            <a:pPr marL="0" indent="0" eaLnBrk="1" hangingPunct="1">
              <a:buFontTx/>
              <a:buNone/>
            </a:pPr>
            <a:r>
              <a:rPr lang="zh-CN" altLang="en-US" sz="2400" smtClean="0">
                <a:ea typeface="黑体" pitchFamily="49" charset="-122"/>
              </a:rPr>
              <a:t>一个单位四元数定义为            。通常，</a:t>
            </a:r>
            <a:r>
              <a:rPr lang="en-US" altLang="zh-CN" sz="2400" i="1" smtClean="0">
                <a:ea typeface="黑体" pitchFamily="49" charset="-122"/>
                <a:sym typeface="Symbol" pitchFamily="18" charset="2"/>
              </a:rPr>
              <a:t>q</a:t>
            </a:r>
            <a:r>
              <a:rPr lang="en-US" altLang="zh-CN" sz="2400" baseline="-25000" smtClean="0">
                <a:ea typeface="黑体" pitchFamily="49" charset="-122"/>
              </a:rPr>
              <a:t>0</a:t>
            </a:r>
            <a:r>
              <a:rPr lang="zh-CN" altLang="en-US" sz="2400" smtClean="0">
                <a:ea typeface="黑体" pitchFamily="49" charset="-122"/>
              </a:rPr>
              <a:t>称为四元数的比例部分，</a:t>
            </a:r>
            <a:r>
              <a:rPr lang="en-US" altLang="zh-CN" sz="2400" smtClean="0">
                <a:ea typeface="黑体" pitchFamily="49" charset="-122"/>
              </a:rPr>
              <a:t>[</a:t>
            </a:r>
            <a:r>
              <a:rPr lang="en-US" altLang="zh-CN" sz="2400" i="1" smtClean="0">
                <a:ea typeface="黑体" pitchFamily="49" charset="-122"/>
                <a:sym typeface="Symbol" pitchFamily="18" charset="2"/>
              </a:rPr>
              <a:t>q</a:t>
            </a:r>
            <a:r>
              <a:rPr lang="en-US" altLang="zh-CN" sz="2400" baseline="-25000" smtClean="0">
                <a:ea typeface="黑体" pitchFamily="49" charset="-122"/>
              </a:rPr>
              <a:t>1</a:t>
            </a:r>
            <a:r>
              <a:rPr lang="en-US" altLang="zh-CN" sz="2400" smtClean="0">
                <a:ea typeface="黑体" pitchFamily="49" charset="-122"/>
              </a:rPr>
              <a:t>  </a:t>
            </a:r>
            <a:r>
              <a:rPr lang="en-US" altLang="zh-CN" sz="2400" i="1" smtClean="0">
                <a:ea typeface="黑体" pitchFamily="49" charset="-122"/>
                <a:sym typeface="Symbol" pitchFamily="18" charset="2"/>
              </a:rPr>
              <a:t>q</a:t>
            </a:r>
            <a:r>
              <a:rPr lang="en-US" altLang="zh-CN" sz="2400" baseline="-25000" smtClean="0">
                <a:ea typeface="黑体" pitchFamily="49" charset="-122"/>
              </a:rPr>
              <a:t>2</a:t>
            </a:r>
            <a:r>
              <a:rPr lang="en-US" altLang="zh-CN" sz="2400" smtClean="0">
                <a:ea typeface="黑体" pitchFamily="49" charset="-122"/>
              </a:rPr>
              <a:t>  </a:t>
            </a:r>
            <a:r>
              <a:rPr lang="en-US" altLang="zh-CN" sz="2400" i="1" smtClean="0">
                <a:ea typeface="黑体" pitchFamily="49" charset="-122"/>
                <a:sym typeface="Symbol" pitchFamily="18" charset="2"/>
              </a:rPr>
              <a:t>q</a:t>
            </a:r>
            <a:r>
              <a:rPr lang="en-US" altLang="zh-CN" sz="2400" baseline="-25000" smtClean="0">
                <a:ea typeface="黑体" pitchFamily="49" charset="-122"/>
              </a:rPr>
              <a:t>3</a:t>
            </a:r>
            <a:r>
              <a:rPr lang="en-US" altLang="zh-CN" sz="2400" smtClean="0">
                <a:ea typeface="黑体" pitchFamily="49" charset="-122"/>
              </a:rPr>
              <a:t>]</a:t>
            </a:r>
            <a:r>
              <a:rPr lang="en-US" altLang="zh-CN" sz="2400" baseline="30000" smtClean="0">
                <a:ea typeface="黑体" pitchFamily="49" charset="-122"/>
              </a:rPr>
              <a:t>T</a:t>
            </a:r>
            <a:r>
              <a:rPr lang="zh-CN" altLang="en-US" sz="2400" smtClean="0">
                <a:ea typeface="黑体" pitchFamily="49" charset="-122"/>
              </a:rPr>
              <a:t>称为矢量部分。  </a:t>
            </a:r>
          </a:p>
        </p:txBody>
      </p:sp>
      <p:sp>
        <p:nvSpPr>
          <p:cNvPr id="36869" name="Rectangle 5"/>
          <p:cNvSpPr>
            <a:spLocks noChangeArrowheads="1"/>
          </p:cNvSpPr>
          <p:nvPr/>
        </p:nvSpPr>
        <p:spPr bwMode="auto">
          <a:xfrm>
            <a:off x="0" y="-2286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graphicFrame>
        <p:nvGraphicFramePr>
          <p:cNvPr id="36870" name="Object 4"/>
          <p:cNvGraphicFramePr>
            <a:graphicFrameLocks noChangeAspect="1"/>
          </p:cNvGraphicFramePr>
          <p:nvPr/>
        </p:nvGraphicFramePr>
        <p:xfrm>
          <a:off x="2582863" y="1017588"/>
          <a:ext cx="2243137" cy="341312"/>
        </p:xfrm>
        <a:graphic>
          <a:graphicData uri="http://schemas.openxmlformats.org/presentationml/2006/ole">
            <mc:AlternateContent xmlns:mc="http://schemas.openxmlformats.org/markup-compatibility/2006">
              <mc:Choice xmlns:v="urn:schemas-microsoft-com:vml" Requires="v">
                <p:oleObj spid="_x0000_s37116" name="公式" r:id="rId4" imgW="1498600" imgH="228600" progId="Equation.3">
                  <p:embed/>
                </p:oleObj>
              </mc:Choice>
              <mc:Fallback>
                <p:oleObj name="公式" r:id="rId4" imgW="1498600" imgH="22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2863" y="1017588"/>
                        <a:ext cx="224313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1" name="Rectangle 7"/>
          <p:cNvSpPr>
            <a:spLocks noChangeArrowheads="1"/>
          </p:cNvSpPr>
          <p:nvPr/>
        </p:nvSpPr>
        <p:spPr bwMode="auto">
          <a:xfrm>
            <a:off x="0" y="27273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graphicFrame>
        <p:nvGraphicFramePr>
          <p:cNvPr id="36872" name="Object 6"/>
          <p:cNvGraphicFramePr>
            <a:graphicFrameLocks noChangeAspect="1"/>
          </p:cNvGraphicFramePr>
          <p:nvPr/>
        </p:nvGraphicFramePr>
        <p:xfrm>
          <a:off x="2627313" y="2312988"/>
          <a:ext cx="2339975" cy="1062037"/>
        </p:xfrm>
        <a:graphic>
          <a:graphicData uri="http://schemas.openxmlformats.org/presentationml/2006/ole">
            <mc:AlternateContent xmlns:mc="http://schemas.openxmlformats.org/markup-compatibility/2006">
              <mc:Choice xmlns:v="urn:schemas-microsoft-com:vml" Requires="v">
                <p:oleObj spid="_x0000_s37117" name="公式" r:id="rId6" imgW="1447800" imgH="660400" progId="Equation.3">
                  <p:embed/>
                </p:oleObj>
              </mc:Choice>
              <mc:Fallback>
                <p:oleObj name="公式" r:id="rId6" imgW="1447800" imgH="6604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7313" y="2312988"/>
                        <a:ext cx="2339975"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3" name="Rectangle 9"/>
          <p:cNvSpPr>
            <a:spLocks noChangeArrowheads="1"/>
          </p:cNvSpPr>
          <p:nvPr/>
        </p:nvSpPr>
        <p:spPr bwMode="auto">
          <a:xfrm>
            <a:off x="0" y="29416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graphicFrame>
        <p:nvGraphicFramePr>
          <p:cNvPr id="36874" name="Object 8"/>
          <p:cNvGraphicFramePr>
            <a:graphicFrameLocks noChangeAspect="1"/>
          </p:cNvGraphicFramePr>
          <p:nvPr/>
        </p:nvGraphicFramePr>
        <p:xfrm>
          <a:off x="2474913" y="3571875"/>
          <a:ext cx="2251075" cy="342900"/>
        </p:xfrm>
        <a:graphic>
          <a:graphicData uri="http://schemas.openxmlformats.org/presentationml/2006/ole">
            <mc:AlternateContent xmlns:mc="http://schemas.openxmlformats.org/markup-compatibility/2006">
              <mc:Choice xmlns:v="urn:schemas-microsoft-com:vml" Requires="v">
                <p:oleObj spid="_x0000_s37118" name="公式" r:id="rId8" imgW="1498600" imgH="228600" progId="Equation.3">
                  <p:embed/>
                </p:oleObj>
              </mc:Choice>
              <mc:Fallback>
                <p:oleObj name="公式" r:id="rId8" imgW="1498600" imgH="228600"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74913" y="3571875"/>
                        <a:ext cx="22510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5" name="Rectangle 11"/>
          <p:cNvSpPr>
            <a:spLocks noChangeArrowheads="1"/>
          </p:cNvSpPr>
          <p:nvPr/>
        </p:nvSpPr>
        <p:spPr bwMode="auto">
          <a:xfrm>
            <a:off x="0" y="29368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graphicFrame>
        <p:nvGraphicFramePr>
          <p:cNvPr id="36876" name="Object 10"/>
          <p:cNvGraphicFramePr>
            <a:graphicFrameLocks noChangeAspect="1"/>
          </p:cNvGraphicFramePr>
          <p:nvPr/>
        </p:nvGraphicFramePr>
        <p:xfrm>
          <a:off x="2436813" y="3932238"/>
          <a:ext cx="3082925" cy="417512"/>
        </p:xfrm>
        <a:graphic>
          <a:graphicData uri="http://schemas.openxmlformats.org/presentationml/2006/ole">
            <mc:AlternateContent xmlns:mc="http://schemas.openxmlformats.org/markup-compatibility/2006">
              <mc:Choice xmlns:v="urn:schemas-microsoft-com:vml" Requires="v">
                <p:oleObj spid="_x0000_s37119" name="公式" r:id="rId10" imgW="1752600" imgH="241300" progId="Equation.3">
                  <p:embed/>
                </p:oleObj>
              </mc:Choice>
              <mc:Fallback>
                <p:oleObj name="公式" r:id="rId10" imgW="1752600" imgH="241300"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36813" y="3932238"/>
                        <a:ext cx="308292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7" name="Rectangle 14"/>
          <p:cNvSpPr>
            <a:spLocks noChangeArrowheads="1"/>
          </p:cNvSpPr>
          <p:nvPr/>
        </p:nvSpPr>
        <p:spPr bwMode="auto">
          <a:xfrm>
            <a:off x="0" y="296545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graphicFrame>
        <p:nvGraphicFramePr>
          <p:cNvPr id="36878" name="Object 13"/>
          <p:cNvGraphicFramePr>
            <a:graphicFrameLocks noChangeAspect="1"/>
          </p:cNvGraphicFramePr>
          <p:nvPr/>
        </p:nvGraphicFramePr>
        <p:xfrm>
          <a:off x="3600450" y="4413250"/>
          <a:ext cx="755650" cy="381000"/>
        </p:xfrm>
        <a:graphic>
          <a:graphicData uri="http://schemas.openxmlformats.org/presentationml/2006/ole">
            <mc:AlternateContent xmlns:mc="http://schemas.openxmlformats.org/markup-compatibility/2006">
              <mc:Choice xmlns:v="urn:schemas-microsoft-com:vml" Requires="v">
                <p:oleObj spid="_x0000_s37120" name="公式" r:id="rId12" imgW="406048" imgH="203024" progId="Equation.3">
                  <p:embed/>
                </p:oleObj>
              </mc:Choice>
              <mc:Fallback>
                <p:oleObj name="公式" r:id="rId12" imgW="406048" imgH="203024" progId="Equation.3">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00450" y="4413250"/>
                        <a:ext cx="7556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9" name="Rectangle 15"/>
          <p:cNvSpPr>
            <a:spLocks noChangeArrowheads="1"/>
          </p:cNvSpPr>
          <p:nvPr/>
        </p:nvSpPr>
        <p:spPr bwMode="auto">
          <a:xfrm>
            <a:off x="395288" y="5265738"/>
            <a:ext cx="81375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400">
                <a:ea typeface="黑体" pitchFamily="49" charset="-122"/>
              </a:rPr>
              <a:t>单位四元数与角</a:t>
            </a:r>
            <a:r>
              <a:rPr lang="en-US" altLang="zh-CN" sz="2400">
                <a:ea typeface="黑体" pitchFamily="49" charset="-122"/>
              </a:rPr>
              <a:t>—</a:t>
            </a:r>
            <a:r>
              <a:rPr lang="zh-CN" altLang="en-US" sz="2400">
                <a:ea typeface="黑体" pitchFamily="49" charset="-122"/>
              </a:rPr>
              <a:t>轴姿态表示密切相关，</a:t>
            </a:r>
            <a:r>
              <a:rPr lang="en-US" altLang="zh-CN" sz="2400" i="1">
                <a:ea typeface="黑体" pitchFamily="49" charset="-122"/>
                <a:sym typeface="Symbol" pitchFamily="18" charset="2"/>
              </a:rPr>
              <a:t>q</a:t>
            </a:r>
            <a:r>
              <a:rPr lang="en-US" altLang="zh-CN" sz="2400" baseline="-25000">
                <a:ea typeface="黑体" pitchFamily="49" charset="-122"/>
              </a:rPr>
              <a:t>0</a:t>
            </a:r>
            <a:r>
              <a:rPr lang="zh-CN" altLang="en-US" sz="2400">
                <a:ea typeface="黑体" pitchFamily="49" charset="-122"/>
                <a:sym typeface="Symbol" pitchFamily="18" charset="2"/>
              </a:rPr>
              <a:t>代表了转角，而</a:t>
            </a:r>
            <a:r>
              <a:rPr lang="en-US" altLang="zh-CN" sz="2400" i="1">
                <a:ea typeface="黑体" pitchFamily="49" charset="-122"/>
                <a:sym typeface="Symbol" pitchFamily="18" charset="2"/>
              </a:rPr>
              <a:t>q</a:t>
            </a:r>
            <a:r>
              <a:rPr lang="en-US" altLang="zh-CN" sz="2400" baseline="-25000">
                <a:ea typeface="黑体" pitchFamily="49" charset="-122"/>
              </a:rPr>
              <a:t>1</a:t>
            </a:r>
            <a:r>
              <a:rPr lang="zh-CN" altLang="en-US" sz="2400" i="1">
                <a:ea typeface="黑体" pitchFamily="49" charset="-122"/>
                <a:sym typeface="Symbol" pitchFamily="18" charset="2"/>
              </a:rPr>
              <a:t>、</a:t>
            </a:r>
            <a:r>
              <a:rPr lang="en-US" altLang="zh-CN" sz="2400" i="1">
                <a:ea typeface="黑体" pitchFamily="49" charset="-122"/>
                <a:sym typeface="Symbol" pitchFamily="18" charset="2"/>
              </a:rPr>
              <a:t>q</a:t>
            </a:r>
            <a:r>
              <a:rPr lang="en-US" altLang="zh-CN" sz="2400" baseline="-25000">
                <a:ea typeface="黑体" pitchFamily="49" charset="-122"/>
              </a:rPr>
              <a:t>2</a:t>
            </a:r>
            <a:r>
              <a:rPr lang="zh-CN" altLang="en-US" sz="2400" i="1">
                <a:ea typeface="黑体" pitchFamily="49" charset="-122"/>
                <a:sym typeface="Symbol" pitchFamily="18" charset="2"/>
              </a:rPr>
              <a:t>、</a:t>
            </a:r>
            <a:r>
              <a:rPr lang="en-US" altLang="zh-CN" sz="2400" i="1">
                <a:ea typeface="黑体" pitchFamily="49" charset="-122"/>
                <a:sym typeface="Symbol" pitchFamily="18" charset="2"/>
              </a:rPr>
              <a:t>q</a:t>
            </a:r>
            <a:r>
              <a:rPr lang="en-US" altLang="zh-CN" sz="2400" baseline="-25000">
                <a:ea typeface="黑体" pitchFamily="49" charset="-122"/>
              </a:rPr>
              <a:t>3</a:t>
            </a:r>
            <a:r>
              <a:rPr lang="zh-CN" altLang="en-US" sz="2400">
                <a:ea typeface="黑体" pitchFamily="49" charset="-122"/>
                <a:sym typeface="Symbol" pitchFamily="18" charset="2"/>
              </a:rPr>
              <a:t>代表了转轴。 </a:t>
            </a:r>
          </a:p>
        </p:txBody>
      </p:sp>
      <p:sp>
        <p:nvSpPr>
          <p:cNvPr id="36880" name="Rectangle 19"/>
          <p:cNvSpPr>
            <a:spLocks noChangeArrowheads="1"/>
          </p:cNvSpPr>
          <p:nvPr/>
        </p:nvSpPr>
        <p:spPr bwMode="auto">
          <a:xfrm>
            <a:off x="0" y="29225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graphicFrame>
        <p:nvGraphicFramePr>
          <p:cNvPr id="36881" name="Object 18"/>
          <p:cNvGraphicFramePr>
            <a:graphicFrameLocks noChangeAspect="1"/>
          </p:cNvGraphicFramePr>
          <p:nvPr/>
        </p:nvGraphicFramePr>
        <p:xfrm>
          <a:off x="392113" y="6100763"/>
          <a:ext cx="7353300" cy="460375"/>
        </p:xfrm>
        <a:graphic>
          <a:graphicData uri="http://schemas.openxmlformats.org/presentationml/2006/ole">
            <mc:AlternateContent xmlns:mc="http://schemas.openxmlformats.org/markup-compatibility/2006">
              <mc:Choice xmlns:v="urn:schemas-microsoft-com:vml" Requires="v">
                <p:oleObj spid="_x0000_s37121" name="Equation" r:id="rId14" imgW="4863960" imgH="304560" progId="Equation.DSMT4">
                  <p:embed/>
                </p:oleObj>
              </mc:Choice>
              <mc:Fallback>
                <p:oleObj name="Equation" r:id="rId14" imgW="4863960" imgH="304560" progId="Equation.DSMT4">
                  <p:embed/>
                  <p:pic>
                    <p:nvPicPr>
                      <p:cNvPr id="0" name="Object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2113" y="6100763"/>
                        <a:ext cx="735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90FC36B1-5279-4E7E-AE04-071E891D4B38}" type="slidenum">
              <a:rPr lang="en-US" altLang="zh-CN" sz="1400" smtClean="0"/>
              <a:pPr eaLnBrk="1" hangingPunct="1">
                <a:spcBef>
                  <a:spcPct val="0"/>
                </a:spcBef>
                <a:buFontTx/>
                <a:buNone/>
              </a:pPr>
              <a:t>41</a:t>
            </a:fld>
            <a:r>
              <a:rPr lang="en-US" altLang="zh-CN" sz="1400" dirty="0" smtClean="0"/>
              <a:t>/48</a:t>
            </a:r>
          </a:p>
        </p:txBody>
      </p:sp>
      <p:graphicFrame>
        <p:nvGraphicFramePr>
          <p:cNvPr id="41039" name="Group 79"/>
          <p:cNvGraphicFramePr>
            <a:graphicFrameLocks noGrp="1"/>
          </p:cNvGraphicFramePr>
          <p:nvPr/>
        </p:nvGraphicFramePr>
        <p:xfrm>
          <a:off x="863600" y="730250"/>
          <a:ext cx="7273925" cy="5362576"/>
        </p:xfrm>
        <a:graphic>
          <a:graphicData uri="http://schemas.openxmlformats.org/drawingml/2006/table">
            <a:tbl>
              <a:tblPr/>
              <a:tblGrid>
                <a:gridCol w="1487488">
                  <a:extLst>
                    <a:ext uri="{9D8B030D-6E8A-4147-A177-3AD203B41FA5}">
                      <a16:colId xmlns:a16="http://schemas.microsoft.com/office/drawing/2014/main" val="20000"/>
                    </a:ext>
                  </a:extLst>
                </a:gridCol>
                <a:gridCol w="5786437">
                  <a:extLst>
                    <a:ext uri="{9D8B030D-6E8A-4147-A177-3AD203B41FA5}">
                      <a16:colId xmlns:a16="http://schemas.microsoft.com/office/drawing/2014/main" val="20001"/>
                    </a:ext>
                  </a:extLst>
                </a:gridCol>
              </a:tblGrid>
              <a:tr h="13144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黑体" pitchFamily="2" charset="-122"/>
                        </a:rPr>
                        <a:t>笛卡尔坐标</a:t>
                      </a:r>
                      <a:endParaRPr kumimoji="1" lang="zh-CN" altLang="en-US" sz="2000" b="0" i="0" u="none" strike="noStrike" cap="none" normalizeH="0" baseline="0" dirty="0" smtClean="0">
                        <a:ln>
                          <a:noFill/>
                        </a:ln>
                        <a:solidFill>
                          <a:schemeClr val="tx1"/>
                        </a:solidFill>
                        <a:effectLst/>
                        <a:latin typeface="Times New Roman" pitchFamily="18"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smtClean="0">
                        <a:ln>
                          <a:noFill/>
                        </a:ln>
                        <a:solidFill>
                          <a:schemeClr val="tx1"/>
                        </a:solidFill>
                        <a:effectLst/>
                        <a:latin typeface="Times New Roman" pitchFamily="18"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8589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黑体" pitchFamily="2" charset="-122"/>
                        </a:rPr>
                        <a:t>柱面坐标</a:t>
                      </a:r>
                      <a:endParaRPr kumimoji="1" lang="zh-CN" altLang="en-US" sz="2000" b="0" i="0" u="none" strike="noStrike" cap="none" normalizeH="0" baseline="0" dirty="0" smtClean="0">
                        <a:ln>
                          <a:noFill/>
                        </a:ln>
                        <a:solidFill>
                          <a:schemeClr val="tx1"/>
                        </a:solidFill>
                        <a:effectLst/>
                        <a:latin typeface="Times New Roman" pitchFamily="18" charset="0"/>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000" b="0" i="0" u="none" strike="noStrike" cap="none" normalizeH="0" baseline="0" dirty="0" err="1" smtClean="0">
                          <a:ln>
                            <a:noFill/>
                          </a:ln>
                          <a:solidFill>
                            <a:schemeClr val="tx1"/>
                          </a:solidFill>
                          <a:effectLst/>
                          <a:latin typeface="Times New Roman" pitchFamily="18" charset="0"/>
                          <a:ea typeface="黑体" pitchFamily="2" charset="-122"/>
                        </a:rPr>
                        <a:t>Cyl</a:t>
                      </a:r>
                      <a:r>
                        <a:rPr kumimoji="1" lang="en-US" altLang="zh-CN" sz="2000" b="0" i="0" u="none" strike="noStrike" cap="none" normalizeH="0" baseline="0" dirty="0" smtClean="0">
                          <a:ln>
                            <a:noFill/>
                          </a:ln>
                          <a:solidFill>
                            <a:schemeClr val="tx1"/>
                          </a:solidFill>
                          <a:effectLst/>
                          <a:latin typeface="Times New Roman" pitchFamily="18" charset="0"/>
                          <a:ea typeface="黑体" pitchFamily="2" charset="-122"/>
                        </a:rPr>
                        <a:t>(</a:t>
                      </a:r>
                      <a:r>
                        <a:rPr kumimoji="1" lang="en-US" altLang="zh-CN" sz="2000" b="0" i="1" u="none" strike="noStrike" cap="none" normalizeH="0" baseline="0" dirty="0" smtClean="0">
                          <a:ln>
                            <a:noFill/>
                          </a:ln>
                          <a:solidFill>
                            <a:schemeClr val="tx1"/>
                          </a:solidFill>
                          <a:effectLst/>
                          <a:latin typeface="Times New Roman" pitchFamily="18" charset="0"/>
                          <a:ea typeface="黑体" pitchFamily="2" charset="-122"/>
                        </a:rPr>
                        <a:t>z</a:t>
                      </a:r>
                      <a:r>
                        <a:rPr kumimoji="1" lang="en-US" altLang="zh-CN" sz="2000" b="0" i="0" u="none" strike="noStrike" cap="none" normalizeH="0" baseline="0" dirty="0" smtClean="0">
                          <a:ln>
                            <a:noFill/>
                          </a:ln>
                          <a:solidFill>
                            <a:schemeClr val="tx1"/>
                          </a:solidFill>
                          <a:effectLst/>
                          <a:latin typeface="Times New Roman" pitchFamily="18" charset="0"/>
                          <a:ea typeface="黑体" pitchFamily="2" charset="-122"/>
                        </a:rPr>
                        <a:t>, </a:t>
                      </a:r>
                      <a:r>
                        <a:rPr kumimoji="1" lang="en-US" altLang="zh-CN" sz="2000" b="0" i="1" u="none" strike="noStrike" cap="none" normalizeH="0" baseline="0" dirty="0" smtClean="0">
                          <a:ln>
                            <a:noFill/>
                          </a:ln>
                          <a:solidFill>
                            <a:schemeClr val="tx1"/>
                          </a:solidFill>
                          <a:effectLst/>
                          <a:latin typeface="Times New Roman" pitchFamily="18" charset="0"/>
                          <a:ea typeface="黑体" pitchFamily="2" charset="-122"/>
                          <a:sym typeface="Symbol" pitchFamily="18" charset="2"/>
                        </a:rPr>
                        <a:t></a:t>
                      </a:r>
                      <a:r>
                        <a:rPr kumimoji="1" lang="en-US" altLang="zh-CN" sz="2000" b="0" i="0" u="none" strike="noStrike" cap="none" normalizeH="0" baseline="0" dirty="0" smtClean="0">
                          <a:ln>
                            <a:noFill/>
                          </a:ln>
                          <a:solidFill>
                            <a:schemeClr val="tx1"/>
                          </a:solidFill>
                          <a:effectLst/>
                          <a:latin typeface="Times New Roman" pitchFamily="18" charset="0"/>
                          <a:ea typeface="黑体" pitchFamily="2" charset="-122"/>
                        </a:rPr>
                        <a:t>, </a:t>
                      </a:r>
                      <a:r>
                        <a:rPr kumimoji="1" lang="en-US" altLang="zh-CN" sz="2000" b="0" i="1" u="none" strike="noStrike" cap="none" normalizeH="0" baseline="0" dirty="0" smtClean="0">
                          <a:ln>
                            <a:noFill/>
                          </a:ln>
                          <a:solidFill>
                            <a:schemeClr val="tx1"/>
                          </a:solidFill>
                          <a:effectLst/>
                          <a:latin typeface="Times New Roman" pitchFamily="18" charset="0"/>
                          <a:ea typeface="黑体" pitchFamily="2" charset="-122"/>
                          <a:sym typeface="Symbol" pitchFamily="18" charset="2"/>
                        </a:rPr>
                        <a:t>r</a:t>
                      </a:r>
                      <a:r>
                        <a:rPr kumimoji="1" lang="en-US" altLang="zh-CN" sz="2000" b="0" i="0" u="none" strike="noStrike" cap="none" normalizeH="0" baseline="0" dirty="0" smtClean="0">
                          <a:ln>
                            <a:noFill/>
                          </a:ln>
                          <a:solidFill>
                            <a:schemeClr val="tx1"/>
                          </a:solidFill>
                          <a:effectLst/>
                          <a:latin typeface="Times New Roman" pitchFamily="18" charset="0"/>
                          <a:ea typeface="黑体" pitchFamily="2" charset="-122"/>
                          <a:sym typeface="Symbol" pitchFamily="18" charset="2"/>
                        </a:rPr>
                        <a:t>)</a:t>
                      </a:r>
                      <a:endParaRPr kumimoji="1" lang="en-US" altLang="zh-CN" sz="2000" b="0" i="1" u="none" strike="noStrike" cap="none" normalizeH="0" baseline="0" dirty="0" smtClean="0">
                        <a:ln>
                          <a:noFill/>
                        </a:ln>
                        <a:solidFill>
                          <a:schemeClr val="tx1"/>
                        </a:solidFill>
                        <a:effectLst/>
                        <a:latin typeface="Times New Roman" pitchFamily="18" charset="0"/>
                        <a:ea typeface="黑体" pitchFamily="2" charset="-122"/>
                        <a:sym typeface="Symbol" pitchFamily="18"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黑体" pitchFamily="2" charset="-122"/>
                        </a:rPr>
                        <a:t>柱面坐标转换为笛卡尔坐标</a:t>
                      </a:r>
                    </a:p>
                    <a:p>
                      <a:pPr marL="0" marR="0" lvl="0" indent="0" algn="l"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dirty="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1" lang="zh-CN" altLang="en-US" sz="2000" b="0" i="0" u="none" strike="noStrike" cap="none" normalizeH="0" baseline="0" dirty="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黑体" pitchFamily="2" charset="-122"/>
                        </a:rPr>
                        <a:t>笛卡尔坐标转换为柱面坐标</a:t>
                      </a: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zh-CN" sz="2000" b="1" i="0" u="none" strike="noStrike" cap="none" normalizeH="0" baseline="0" dirty="0" smtClean="0">
                        <a:ln>
                          <a:noFill/>
                        </a:ln>
                        <a:solidFill>
                          <a:schemeClr val="tx1"/>
                        </a:solidFill>
                        <a:effectLst/>
                        <a:latin typeface="Times New Roman" pitchFamily="18"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891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黑体" pitchFamily="2" charset="-122"/>
                        </a:rPr>
                        <a:t>球面坐标</a:t>
                      </a:r>
                      <a:endParaRPr kumimoji="1" lang="zh-CN" altLang="en-US" sz="2000" b="0" i="0" u="none" strike="noStrike" cap="none" normalizeH="0" baseline="0" dirty="0" smtClean="0">
                        <a:ln>
                          <a:noFill/>
                        </a:ln>
                        <a:solidFill>
                          <a:schemeClr val="tx1"/>
                        </a:solidFill>
                        <a:effectLst/>
                        <a:latin typeface="Times New Roman" pitchFamily="18" charset="0"/>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000" b="0" i="0" u="none" strike="noStrike" cap="none" normalizeH="0" baseline="0" dirty="0" err="1" smtClean="0">
                          <a:ln>
                            <a:noFill/>
                          </a:ln>
                          <a:solidFill>
                            <a:schemeClr val="tx1"/>
                          </a:solidFill>
                          <a:effectLst/>
                          <a:latin typeface="Times New Roman" pitchFamily="18" charset="0"/>
                          <a:ea typeface="黑体" pitchFamily="2" charset="-122"/>
                        </a:rPr>
                        <a:t>Sph</a:t>
                      </a:r>
                      <a:r>
                        <a:rPr kumimoji="1" lang="en-US" altLang="zh-CN" sz="2000" b="0" i="0" u="none" strike="noStrike" cap="none" normalizeH="0" baseline="0" dirty="0" smtClean="0">
                          <a:ln>
                            <a:noFill/>
                          </a:ln>
                          <a:solidFill>
                            <a:schemeClr val="tx1"/>
                          </a:solidFill>
                          <a:effectLst/>
                          <a:latin typeface="Times New Roman" pitchFamily="18" charset="0"/>
                          <a:ea typeface="黑体" pitchFamily="2" charset="-122"/>
                        </a:rPr>
                        <a:t>(</a:t>
                      </a:r>
                      <a:r>
                        <a:rPr kumimoji="1" lang="en-US" altLang="zh-CN" sz="2000" b="0" i="1" u="none" strike="noStrike" cap="none" normalizeH="0" baseline="0" dirty="0" smtClean="0">
                          <a:ln>
                            <a:noFill/>
                          </a:ln>
                          <a:solidFill>
                            <a:schemeClr val="tx1"/>
                          </a:solidFill>
                          <a:effectLst/>
                          <a:latin typeface="Times New Roman" pitchFamily="18" charset="0"/>
                          <a:ea typeface="黑体" pitchFamily="2" charset="-122"/>
                          <a:sym typeface="Symbol" pitchFamily="18" charset="2"/>
                        </a:rPr>
                        <a:t></a:t>
                      </a:r>
                      <a:r>
                        <a:rPr kumimoji="1" lang="en-US" altLang="zh-CN" sz="2000" b="0" i="0" u="none" strike="noStrike" cap="none" normalizeH="0" baseline="0" dirty="0" smtClean="0">
                          <a:ln>
                            <a:noFill/>
                          </a:ln>
                          <a:solidFill>
                            <a:schemeClr val="tx1"/>
                          </a:solidFill>
                          <a:effectLst/>
                          <a:latin typeface="Times New Roman" pitchFamily="18" charset="0"/>
                          <a:ea typeface="黑体" pitchFamily="2" charset="-122"/>
                        </a:rPr>
                        <a:t>, </a:t>
                      </a:r>
                      <a:r>
                        <a:rPr kumimoji="1" lang="en-US" altLang="zh-CN" sz="2000" b="0" i="1" u="none" strike="noStrike" cap="none" normalizeH="0" baseline="0" dirty="0" smtClean="0">
                          <a:ln>
                            <a:noFill/>
                          </a:ln>
                          <a:solidFill>
                            <a:schemeClr val="tx1"/>
                          </a:solidFill>
                          <a:effectLst/>
                          <a:latin typeface="Times New Roman" pitchFamily="18" charset="0"/>
                          <a:ea typeface="黑体" pitchFamily="2" charset="-122"/>
                          <a:sym typeface="Symbol" pitchFamily="18" charset="2"/>
                        </a:rPr>
                        <a:t></a:t>
                      </a:r>
                      <a:r>
                        <a:rPr kumimoji="1" lang="en-US" altLang="zh-CN" sz="2000" b="0" i="0" u="none" strike="noStrike" cap="none" normalizeH="0" baseline="0" dirty="0" smtClean="0">
                          <a:ln>
                            <a:noFill/>
                          </a:ln>
                          <a:solidFill>
                            <a:schemeClr val="tx1"/>
                          </a:solidFill>
                          <a:effectLst/>
                          <a:latin typeface="Times New Roman" pitchFamily="18" charset="0"/>
                          <a:ea typeface="黑体" pitchFamily="2" charset="-122"/>
                        </a:rPr>
                        <a:t>, </a:t>
                      </a:r>
                      <a:r>
                        <a:rPr kumimoji="1" lang="en-US" altLang="zh-CN" sz="2000" b="0" i="1" u="none" strike="noStrike" cap="none" normalizeH="0" baseline="0" dirty="0" smtClean="0">
                          <a:ln>
                            <a:noFill/>
                          </a:ln>
                          <a:solidFill>
                            <a:schemeClr val="tx1"/>
                          </a:solidFill>
                          <a:effectLst/>
                          <a:latin typeface="Times New Roman" pitchFamily="18" charset="0"/>
                          <a:ea typeface="黑体" pitchFamily="2" charset="-122"/>
                          <a:sym typeface="Symbol" pitchFamily="18" charset="2"/>
                        </a:rPr>
                        <a:t>r</a:t>
                      </a:r>
                      <a:r>
                        <a:rPr kumimoji="1" lang="en-US" altLang="zh-CN" sz="2000" b="0" i="0" u="none" strike="noStrike" cap="none" normalizeH="0" baseline="0" dirty="0" smtClean="0">
                          <a:ln>
                            <a:noFill/>
                          </a:ln>
                          <a:solidFill>
                            <a:schemeClr val="tx1"/>
                          </a:solidFill>
                          <a:effectLst/>
                          <a:latin typeface="Times New Roman" pitchFamily="18" charset="0"/>
                          <a:ea typeface="黑体" pitchFamily="2" charset="-122"/>
                          <a:sym typeface="Symbol" pitchFamily="18" charset="2"/>
                        </a:rPr>
                        <a:t>)</a:t>
                      </a:r>
                      <a:endParaRPr kumimoji="1" lang="en-US" altLang="zh-CN" sz="2000" b="0" i="1" u="none" strike="noStrike" cap="none" normalizeH="0" baseline="0" dirty="0" smtClean="0">
                        <a:ln>
                          <a:noFill/>
                        </a:ln>
                        <a:solidFill>
                          <a:schemeClr val="tx1"/>
                        </a:solidFill>
                        <a:effectLst/>
                        <a:latin typeface="Times New Roman" pitchFamily="18" charset="0"/>
                        <a:ea typeface="黑体" pitchFamily="2" charset="-122"/>
                        <a:sym typeface="Symbol" pitchFamily="18"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黑体" pitchFamily="2" charset="-122"/>
                        </a:rPr>
                        <a:t>球面坐标转换为笛卡尔坐标</a:t>
                      </a: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1" i="0" u="none" strike="noStrike" cap="none" normalizeH="0" baseline="0" dirty="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1" i="0" u="none" strike="noStrike" cap="none" normalizeH="0" baseline="0" dirty="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黑体" pitchFamily="2" charset="-122"/>
                        </a:rPr>
                        <a:t>笛卡尔坐标转换为球面坐标</a:t>
                      </a:r>
                      <a:endParaRPr kumimoji="1" lang="zh-CN" altLang="en-US" sz="2000" b="0" i="0" u="none" strike="noStrike" cap="none" normalizeH="0" baseline="0" dirty="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0" i="0" u="none" strike="noStrike" cap="none" normalizeH="0" baseline="0" dirty="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smtClean="0">
                        <a:ln>
                          <a:noFill/>
                        </a:ln>
                        <a:solidFill>
                          <a:schemeClr val="tx1"/>
                        </a:solidFill>
                        <a:effectLst/>
                        <a:latin typeface="Times New Roman" pitchFamily="18"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37905" name="Object 12"/>
          <p:cNvGraphicFramePr>
            <a:graphicFrameLocks noChangeAspect="1"/>
          </p:cNvGraphicFramePr>
          <p:nvPr/>
        </p:nvGraphicFramePr>
        <p:xfrm>
          <a:off x="2771775" y="838200"/>
          <a:ext cx="511175" cy="1065213"/>
        </p:xfrm>
        <a:graphic>
          <a:graphicData uri="http://schemas.openxmlformats.org/presentationml/2006/ole">
            <mc:AlternateContent xmlns:mc="http://schemas.openxmlformats.org/markup-compatibility/2006">
              <mc:Choice xmlns:v="urn:schemas-microsoft-com:vml" Requires="v">
                <p:oleObj spid="_x0000_s38267" name="公式" r:id="rId3" imgW="342751" imgH="710891" progId="Equation.3">
                  <p:embed/>
                </p:oleObj>
              </mc:Choice>
              <mc:Fallback>
                <p:oleObj name="公式" r:id="rId3" imgW="342751" imgH="710891"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838200"/>
                        <a:ext cx="511175" cy="1065213"/>
                      </a:xfrm>
                      <a:prstGeom prst="rect">
                        <a:avLst/>
                      </a:prstGeom>
                      <a:noFill/>
                      <a:ln>
                        <a:noFill/>
                      </a:ln>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06" name="Object 11"/>
          <p:cNvGraphicFramePr>
            <a:graphicFrameLocks noChangeAspect="1"/>
          </p:cNvGraphicFramePr>
          <p:nvPr/>
        </p:nvGraphicFramePr>
        <p:xfrm>
          <a:off x="5743575" y="2025650"/>
          <a:ext cx="868363" cy="1062038"/>
        </p:xfrm>
        <a:graphic>
          <a:graphicData uri="http://schemas.openxmlformats.org/presentationml/2006/ole">
            <mc:AlternateContent xmlns:mc="http://schemas.openxmlformats.org/markup-compatibility/2006">
              <mc:Choice xmlns:v="urn:schemas-microsoft-com:vml" Requires="v">
                <p:oleObj spid="_x0000_s38268" name="Equation" r:id="rId5" imgW="583947" imgH="710891" progId="Equation.3">
                  <p:embed/>
                </p:oleObj>
              </mc:Choice>
              <mc:Fallback>
                <p:oleObj name="Equation" r:id="rId5" imgW="583947" imgH="710891"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3575" y="2025650"/>
                        <a:ext cx="868363"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07" name="Object 10"/>
          <p:cNvGraphicFramePr>
            <a:graphicFrameLocks noChangeAspect="1"/>
          </p:cNvGraphicFramePr>
          <p:nvPr/>
        </p:nvGraphicFramePr>
        <p:xfrm>
          <a:off x="2538413" y="3394075"/>
          <a:ext cx="1274762" cy="457200"/>
        </p:xfrm>
        <a:graphic>
          <a:graphicData uri="http://schemas.openxmlformats.org/presentationml/2006/ole">
            <mc:AlternateContent xmlns:mc="http://schemas.openxmlformats.org/markup-compatibility/2006">
              <mc:Choice xmlns:v="urn:schemas-microsoft-com:vml" Requires="v">
                <p:oleObj spid="_x0000_s38269" name="Equation" r:id="rId7" imgW="850531" imgH="304668" progId="Equation.3">
                  <p:embed/>
                </p:oleObj>
              </mc:Choice>
              <mc:Fallback>
                <p:oleObj name="Equation" r:id="rId7" imgW="850531" imgH="304668"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38413" y="3394075"/>
                        <a:ext cx="1274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08" name="Object 9"/>
          <p:cNvGraphicFramePr>
            <a:graphicFrameLocks noChangeAspect="1"/>
          </p:cNvGraphicFramePr>
          <p:nvPr/>
        </p:nvGraphicFramePr>
        <p:xfrm>
          <a:off x="4427538" y="3430588"/>
          <a:ext cx="1882775" cy="354012"/>
        </p:xfrm>
        <a:graphic>
          <a:graphicData uri="http://schemas.openxmlformats.org/presentationml/2006/ole">
            <mc:AlternateContent xmlns:mc="http://schemas.openxmlformats.org/markup-compatibility/2006">
              <mc:Choice xmlns:v="urn:schemas-microsoft-com:vml" Requires="v">
                <p:oleObj spid="_x0000_s38270" name="公式" r:id="rId9" imgW="1257300" imgH="241300" progId="Equation.3">
                  <p:embed/>
                </p:oleObj>
              </mc:Choice>
              <mc:Fallback>
                <p:oleObj name="公式" r:id="rId9" imgW="1257300" imgH="2413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27538" y="3430588"/>
                        <a:ext cx="188277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09" name="Object 8"/>
          <p:cNvGraphicFramePr>
            <a:graphicFrameLocks noChangeAspect="1"/>
          </p:cNvGraphicFramePr>
          <p:nvPr/>
        </p:nvGraphicFramePr>
        <p:xfrm>
          <a:off x="5688013" y="3897313"/>
          <a:ext cx="1385887" cy="1071562"/>
        </p:xfrm>
        <a:graphic>
          <a:graphicData uri="http://schemas.openxmlformats.org/presentationml/2006/ole">
            <mc:AlternateContent xmlns:mc="http://schemas.openxmlformats.org/markup-compatibility/2006">
              <mc:Choice xmlns:v="urn:schemas-microsoft-com:vml" Requires="v">
                <p:oleObj spid="_x0000_s38271" name="公式" r:id="rId11" imgW="914400" imgH="711200" progId="Equation.3">
                  <p:embed/>
                </p:oleObj>
              </mc:Choice>
              <mc:Fallback>
                <p:oleObj name="公式" r:id="rId11" imgW="914400" imgH="71120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88013" y="3897313"/>
                        <a:ext cx="1385887"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10" name="Object 7"/>
          <p:cNvGraphicFramePr>
            <a:graphicFrameLocks noChangeAspect="1"/>
          </p:cNvGraphicFramePr>
          <p:nvPr/>
        </p:nvGraphicFramePr>
        <p:xfrm>
          <a:off x="2555875" y="5265738"/>
          <a:ext cx="1741488" cy="457200"/>
        </p:xfrm>
        <a:graphic>
          <a:graphicData uri="http://schemas.openxmlformats.org/presentationml/2006/ole">
            <mc:AlternateContent xmlns:mc="http://schemas.openxmlformats.org/markup-compatibility/2006">
              <mc:Choice xmlns:v="urn:schemas-microsoft-com:vml" Requires="v">
                <p:oleObj spid="_x0000_s38272" name="公式" r:id="rId13" imgW="1155199" imgH="304668" progId="Equation.3">
                  <p:embed/>
                </p:oleObj>
              </mc:Choice>
              <mc:Fallback>
                <p:oleObj name="公式" r:id="rId13" imgW="1155199" imgH="304668" progId="Equation.3">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55875" y="5265738"/>
                        <a:ext cx="174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11" name="Object 6"/>
          <p:cNvGraphicFramePr>
            <a:graphicFrameLocks noChangeAspect="1"/>
          </p:cNvGraphicFramePr>
          <p:nvPr/>
        </p:nvGraphicFramePr>
        <p:xfrm>
          <a:off x="4643438" y="5338763"/>
          <a:ext cx="1914525" cy="360362"/>
        </p:xfrm>
        <a:graphic>
          <a:graphicData uri="http://schemas.openxmlformats.org/presentationml/2006/ole">
            <mc:AlternateContent xmlns:mc="http://schemas.openxmlformats.org/markup-compatibility/2006">
              <mc:Choice xmlns:v="urn:schemas-microsoft-com:vml" Requires="v">
                <p:oleObj spid="_x0000_s38273" name="公式" r:id="rId15" imgW="1257300" imgH="241300" progId="Equation.3">
                  <p:embed/>
                </p:oleObj>
              </mc:Choice>
              <mc:Fallback>
                <p:oleObj name="公式" r:id="rId15" imgW="1257300" imgH="24130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3438" y="5338763"/>
                        <a:ext cx="19145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12" name="Object 5"/>
          <p:cNvGraphicFramePr>
            <a:graphicFrameLocks noChangeAspect="1"/>
          </p:cNvGraphicFramePr>
          <p:nvPr/>
        </p:nvGraphicFramePr>
        <p:xfrm>
          <a:off x="2592388" y="5734050"/>
          <a:ext cx="3314700" cy="357188"/>
        </p:xfrm>
        <a:graphic>
          <a:graphicData uri="http://schemas.openxmlformats.org/presentationml/2006/ole">
            <mc:AlternateContent xmlns:mc="http://schemas.openxmlformats.org/markup-compatibility/2006">
              <mc:Choice xmlns:v="urn:schemas-microsoft-com:vml" Requires="v">
                <p:oleObj spid="_x0000_s38274" name="公式" r:id="rId16" imgW="2209800" imgH="241300" progId="Equation.3">
                  <p:embed/>
                </p:oleObj>
              </mc:Choice>
              <mc:Fallback>
                <p:oleObj name="公式" r:id="rId16" imgW="2209800" imgH="241300" progId="Equation.3">
                  <p:embed/>
                  <p:pic>
                    <p:nvPicPr>
                      <p:cNvPr id="0" name="Object 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92388" y="5734050"/>
                        <a:ext cx="33147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913" name="Rectangle 18"/>
          <p:cNvSpPr>
            <a:spLocks noChangeArrowheads="1"/>
          </p:cNvSpPr>
          <p:nvPr/>
        </p:nvSpPr>
        <p:spPr bwMode="auto">
          <a:xfrm>
            <a:off x="3167063" y="1773238"/>
            <a:ext cx="184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1000">
              <a:cs typeface="Times New Roman" pitchFamily="18" charset="0"/>
            </a:endParaRPr>
          </a:p>
          <a:p>
            <a:pPr>
              <a:spcBef>
                <a:spcPct val="0"/>
              </a:spcBef>
              <a:buFontTx/>
              <a:buNone/>
            </a:pPr>
            <a:endParaRPr lang="en-US" altLang="zh-CN" sz="2400">
              <a:cs typeface="Times New Roman" pitchFamily="18" charset="0"/>
            </a:endParaRPr>
          </a:p>
        </p:txBody>
      </p:sp>
      <p:sp>
        <p:nvSpPr>
          <p:cNvPr id="37914" name="Rectangle 80"/>
          <p:cNvSpPr>
            <a:spLocks noChangeArrowheads="1"/>
          </p:cNvSpPr>
          <p:nvPr/>
        </p:nvSpPr>
        <p:spPr bwMode="auto">
          <a:xfrm>
            <a:off x="2663825" y="188913"/>
            <a:ext cx="361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400" b="1">
                <a:ea typeface="黑体" pitchFamily="49" charset="-122"/>
              </a:rPr>
              <a:t>不同位置表示之间的转换</a:t>
            </a:r>
            <a:r>
              <a:rPr lang="zh-CN" altLang="en-US" sz="2400">
                <a:ea typeface="黑体" pitchFamily="49" charset="-122"/>
              </a:rPr>
              <a:t> </a:t>
            </a:r>
          </a:p>
        </p:txBody>
      </p:sp>
      <p:graphicFrame>
        <p:nvGraphicFramePr>
          <p:cNvPr id="37915" name="Object 9"/>
          <p:cNvGraphicFramePr>
            <a:graphicFrameLocks noChangeAspect="1"/>
          </p:cNvGraphicFramePr>
          <p:nvPr/>
        </p:nvGraphicFramePr>
        <p:xfrm>
          <a:off x="6696075" y="3429000"/>
          <a:ext cx="628650" cy="315913"/>
        </p:xfrm>
        <a:graphic>
          <a:graphicData uri="http://schemas.openxmlformats.org/presentationml/2006/ole">
            <mc:AlternateContent xmlns:mc="http://schemas.openxmlformats.org/markup-compatibility/2006">
              <mc:Choice xmlns:v="urn:schemas-microsoft-com:vml" Requires="v">
                <p:oleObj spid="_x0000_s38275" name="Equation" r:id="rId18" imgW="418918" imgH="215806" progId="Equation.3">
                  <p:embed/>
                </p:oleObj>
              </mc:Choice>
              <mc:Fallback>
                <p:oleObj name="Equation" r:id="rId18" imgW="418918" imgH="215806" progId="Equation.3">
                  <p:embed/>
                  <p:pic>
                    <p:nvPicPr>
                      <p:cNvPr id="0"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696075" y="3429000"/>
                        <a:ext cx="62865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486045A6-5A90-4F60-9B14-1B1EACF7772F}" type="slidenum">
              <a:rPr lang="en-US" altLang="zh-CN" sz="1400" smtClean="0"/>
              <a:pPr eaLnBrk="1" hangingPunct="1">
                <a:spcBef>
                  <a:spcPct val="0"/>
                </a:spcBef>
                <a:buFontTx/>
                <a:buNone/>
              </a:pPr>
              <a:t>42</a:t>
            </a:fld>
            <a:r>
              <a:rPr lang="en-US" altLang="zh-CN" sz="1400" dirty="0" smtClean="0"/>
              <a:t>/48</a:t>
            </a:r>
          </a:p>
        </p:txBody>
      </p:sp>
      <p:graphicFrame>
        <p:nvGraphicFramePr>
          <p:cNvPr id="51241" name="Group 41"/>
          <p:cNvGraphicFramePr>
            <a:graphicFrameLocks noGrp="1"/>
          </p:cNvGraphicFramePr>
          <p:nvPr/>
        </p:nvGraphicFramePr>
        <p:xfrm>
          <a:off x="503238" y="730250"/>
          <a:ext cx="8029575" cy="5545138"/>
        </p:xfrm>
        <a:graphic>
          <a:graphicData uri="http://schemas.openxmlformats.org/drawingml/2006/table">
            <a:tbl>
              <a:tblPr/>
              <a:tblGrid>
                <a:gridCol w="1817687">
                  <a:extLst>
                    <a:ext uri="{9D8B030D-6E8A-4147-A177-3AD203B41FA5}">
                      <a16:colId xmlns:a16="http://schemas.microsoft.com/office/drawing/2014/main" val="20000"/>
                    </a:ext>
                  </a:extLst>
                </a:gridCol>
                <a:gridCol w="6211888">
                  <a:extLst>
                    <a:ext uri="{9D8B030D-6E8A-4147-A177-3AD203B41FA5}">
                      <a16:colId xmlns:a16="http://schemas.microsoft.com/office/drawing/2014/main" val="20001"/>
                    </a:ext>
                  </a:extLst>
                </a:gridCol>
              </a:tblGrid>
              <a:tr h="118599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黑体" pitchFamily="2" charset="-122"/>
                        </a:rPr>
                        <a:t>姿态矩阵 </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黑体"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5913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黑体" pitchFamily="2" charset="-122"/>
                        </a:rPr>
                        <a:t>欧拉角</a:t>
                      </a:r>
                      <a:endParaRPr kumimoji="1" lang="zh-CN" altLang="en-US" sz="2000" b="0" i="0" u="none" strike="noStrike" cap="none" normalizeH="0" baseline="0" smtClean="0">
                        <a:ln>
                          <a:noFill/>
                        </a:ln>
                        <a:solidFill>
                          <a:schemeClr val="tx1"/>
                        </a:solidFill>
                        <a:effectLst/>
                        <a:latin typeface="Times New Roman" pitchFamily="18" charset="0"/>
                        <a:ea typeface="黑体" pitchFamily="2" charset="-122"/>
                        <a:sym typeface="Symbol" pitchFamily="18" charset="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黑体" pitchFamily="2" charset="-122"/>
                        </a:rPr>
                        <a:t>欧拉角转换为姿态矩阵 </a:t>
                      </a:r>
                    </a:p>
                    <a:p>
                      <a:pPr marL="0" marR="0" lvl="0" indent="0" algn="l"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黑体" pitchFamily="2" charset="-122"/>
                        </a:rPr>
                        <a:t>姿态矩阵转换为欧拉角</a:t>
                      </a: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zh-CN" sz="2000" b="1" i="0" u="none" strike="noStrike" cap="none" normalizeH="0" baseline="0" smtClean="0">
                        <a:ln>
                          <a:noFill/>
                        </a:ln>
                        <a:solidFill>
                          <a:schemeClr val="tx1"/>
                        </a:solidFill>
                        <a:effectLst/>
                        <a:latin typeface="Times New Roman" pitchFamily="18" charset="0"/>
                        <a:ea typeface="黑体"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8926" name="Rectangle 24"/>
          <p:cNvSpPr>
            <a:spLocks noChangeArrowheads="1"/>
          </p:cNvSpPr>
          <p:nvPr/>
        </p:nvSpPr>
        <p:spPr bwMode="auto">
          <a:xfrm>
            <a:off x="3167063" y="1773238"/>
            <a:ext cx="184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1000">
              <a:cs typeface="Times New Roman" pitchFamily="18" charset="0"/>
            </a:endParaRPr>
          </a:p>
          <a:p>
            <a:pPr>
              <a:spcBef>
                <a:spcPct val="0"/>
              </a:spcBef>
              <a:buFontTx/>
              <a:buNone/>
            </a:pPr>
            <a:endParaRPr lang="en-US" altLang="zh-CN" sz="2400">
              <a:cs typeface="Times New Roman" pitchFamily="18" charset="0"/>
            </a:endParaRPr>
          </a:p>
        </p:txBody>
      </p:sp>
      <p:sp>
        <p:nvSpPr>
          <p:cNvPr id="38927" name="Rectangle 25"/>
          <p:cNvSpPr>
            <a:spLocks noChangeArrowheads="1"/>
          </p:cNvSpPr>
          <p:nvPr/>
        </p:nvSpPr>
        <p:spPr bwMode="auto">
          <a:xfrm>
            <a:off x="2663825" y="188913"/>
            <a:ext cx="361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400" b="1">
                <a:ea typeface="黑体" pitchFamily="49" charset="-122"/>
              </a:rPr>
              <a:t>不同姿态表示之间的转换</a:t>
            </a:r>
            <a:r>
              <a:rPr lang="zh-CN" altLang="en-US" sz="2400">
                <a:ea typeface="黑体" pitchFamily="49" charset="-122"/>
              </a:rPr>
              <a:t> </a:t>
            </a:r>
          </a:p>
        </p:txBody>
      </p:sp>
      <p:sp>
        <p:nvSpPr>
          <p:cNvPr id="38928" name="Rectangle 27"/>
          <p:cNvSpPr>
            <a:spLocks noChangeArrowheads="1"/>
          </p:cNvSpPr>
          <p:nvPr/>
        </p:nvSpPr>
        <p:spPr bwMode="auto">
          <a:xfrm>
            <a:off x="0" y="28432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graphicFrame>
        <p:nvGraphicFramePr>
          <p:cNvPr id="38929" name="Object 26"/>
          <p:cNvGraphicFramePr>
            <a:graphicFrameLocks noChangeAspect="1"/>
          </p:cNvGraphicFramePr>
          <p:nvPr/>
        </p:nvGraphicFramePr>
        <p:xfrm>
          <a:off x="2555875" y="908050"/>
          <a:ext cx="2454275" cy="855663"/>
        </p:xfrm>
        <a:graphic>
          <a:graphicData uri="http://schemas.openxmlformats.org/presentationml/2006/ole">
            <mc:AlternateContent xmlns:mc="http://schemas.openxmlformats.org/markup-compatibility/2006">
              <mc:Choice xmlns:v="urn:schemas-microsoft-com:vml" Requires="v">
                <p:oleObj spid="_x0000_s39010" name="公式" r:id="rId3" imgW="2044700" imgH="711200" progId="Equation.3">
                  <p:embed/>
                </p:oleObj>
              </mc:Choice>
              <mc:Fallback>
                <p:oleObj name="公式" r:id="rId3" imgW="2044700" imgH="711200" progId="Equation.3">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908050"/>
                        <a:ext cx="2454275" cy="855663"/>
                      </a:xfrm>
                      <a:prstGeom prst="rect">
                        <a:avLst/>
                      </a:prstGeom>
                      <a:noFill/>
                      <a:ln>
                        <a:noFill/>
                      </a:ln>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930" name="Object 30"/>
          <p:cNvGraphicFramePr>
            <a:graphicFrameLocks noChangeAspect="1"/>
          </p:cNvGraphicFramePr>
          <p:nvPr/>
        </p:nvGraphicFramePr>
        <p:xfrm>
          <a:off x="2555875" y="2241550"/>
          <a:ext cx="5649913" cy="1098550"/>
        </p:xfrm>
        <a:graphic>
          <a:graphicData uri="http://schemas.openxmlformats.org/presentationml/2006/ole">
            <mc:AlternateContent xmlns:mc="http://schemas.openxmlformats.org/markup-compatibility/2006">
              <mc:Choice xmlns:v="urn:schemas-microsoft-com:vml" Requires="v">
                <p:oleObj spid="_x0000_s39011" name="公式" r:id="rId5" imgW="4699000" imgH="914400" progId="Equation.3">
                  <p:embed/>
                </p:oleObj>
              </mc:Choice>
              <mc:Fallback>
                <p:oleObj name="公式" r:id="rId5" imgW="4699000" imgH="914400" progId="Equation.3">
                  <p:embed/>
                  <p:pic>
                    <p:nvPicPr>
                      <p:cNvPr id="0" name="Object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75" y="2241550"/>
                        <a:ext cx="5649913"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8931" name="Picture 32"/>
          <p:cNvPicPr>
            <a:picLocks noChangeAspect="1" noChangeArrowheads="1"/>
          </p:cNvPicPr>
          <p:nvPr/>
        </p:nvPicPr>
        <p:blipFill>
          <a:blip r:embed="rId7">
            <a:extLst>
              <a:ext uri="{28A0092B-C50C-407E-A947-70E740481C1C}">
                <a14:useLocalDpi xmlns:a14="http://schemas.microsoft.com/office/drawing/2010/main" val="0"/>
              </a:ext>
            </a:extLst>
          </a:blip>
          <a:srcRect l="23103" t="30725" r="17581" b="27386"/>
          <a:stretch>
            <a:fillRect/>
          </a:stretch>
        </p:blipFill>
        <p:spPr bwMode="auto">
          <a:xfrm>
            <a:off x="2592388" y="3752850"/>
            <a:ext cx="5724525"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64DDBC2D-A201-4369-A98C-3E06E1B2C46F}" type="slidenum">
              <a:rPr lang="en-US" altLang="zh-CN" sz="1400" smtClean="0"/>
              <a:pPr eaLnBrk="1" hangingPunct="1">
                <a:spcBef>
                  <a:spcPct val="0"/>
                </a:spcBef>
                <a:buFontTx/>
                <a:buNone/>
              </a:pPr>
              <a:t>43</a:t>
            </a:fld>
            <a:r>
              <a:rPr lang="en-US" altLang="zh-CN" sz="1400" dirty="0" smtClean="0"/>
              <a:t>/48</a:t>
            </a:r>
          </a:p>
        </p:txBody>
      </p:sp>
      <p:graphicFrame>
        <p:nvGraphicFramePr>
          <p:cNvPr id="61462" name="Group 22"/>
          <p:cNvGraphicFramePr>
            <a:graphicFrameLocks noGrp="1"/>
          </p:cNvGraphicFramePr>
          <p:nvPr/>
        </p:nvGraphicFramePr>
        <p:xfrm>
          <a:off x="503238" y="730250"/>
          <a:ext cx="8029575" cy="5399088"/>
        </p:xfrm>
        <a:graphic>
          <a:graphicData uri="http://schemas.openxmlformats.org/drawingml/2006/table">
            <a:tbl>
              <a:tblPr/>
              <a:tblGrid>
                <a:gridCol w="1817687">
                  <a:extLst>
                    <a:ext uri="{9D8B030D-6E8A-4147-A177-3AD203B41FA5}">
                      <a16:colId xmlns:a16="http://schemas.microsoft.com/office/drawing/2014/main" val="20000"/>
                    </a:ext>
                  </a:extLst>
                </a:gridCol>
                <a:gridCol w="6211888">
                  <a:extLst>
                    <a:ext uri="{9D8B030D-6E8A-4147-A177-3AD203B41FA5}">
                      <a16:colId xmlns:a16="http://schemas.microsoft.com/office/drawing/2014/main" val="20001"/>
                    </a:ext>
                  </a:extLst>
                </a:gridCol>
              </a:tblGrid>
              <a:tr h="53990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黑体" pitchFamily="2" charset="-122"/>
                        </a:rPr>
                        <a:t>横俯偏角</a:t>
                      </a: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黑体" pitchFamily="2" charset="-122"/>
                        </a:rPr>
                        <a:t>横俯偏角转换为姿态矩阵 </a:t>
                      </a:r>
                    </a:p>
                    <a:p>
                      <a:pPr marL="0" marR="0" lvl="0" indent="0" algn="l"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黑体" pitchFamily="2" charset="-122"/>
                        </a:rPr>
                        <a:t>姿态矩阵转换为横俯偏角</a:t>
                      </a: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zh-CN" sz="2000" b="1" i="0" u="none" strike="noStrike" cap="none" normalizeH="0" baseline="0" smtClean="0">
                        <a:ln>
                          <a:noFill/>
                        </a:ln>
                        <a:solidFill>
                          <a:schemeClr val="tx1"/>
                        </a:solidFill>
                        <a:effectLst/>
                        <a:latin typeface="Times New Roman" pitchFamily="18"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9947" name="Rectangle 13"/>
          <p:cNvSpPr>
            <a:spLocks noChangeArrowheads="1"/>
          </p:cNvSpPr>
          <p:nvPr/>
        </p:nvSpPr>
        <p:spPr bwMode="auto">
          <a:xfrm>
            <a:off x="3167063" y="1773238"/>
            <a:ext cx="184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1000">
              <a:cs typeface="Times New Roman" pitchFamily="18" charset="0"/>
            </a:endParaRPr>
          </a:p>
          <a:p>
            <a:pPr>
              <a:spcBef>
                <a:spcPct val="0"/>
              </a:spcBef>
              <a:buFontTx/>
              <a:buNone/>
            </a:pPr>
            <a:endParaRPr lang="en-US" altLang="zh-CN" sz="2400">
              <a:cs typeface="Times New Roman" pitchFamily="18" charset="0"/>
            </a:endParaRPr>
          </a:p>
        </p:txBody>
      </p:sp>
      <p:sp>
        <p:nvSpPr>
          <p:cNvPr id="39948" name="Rectangle 14"/>
          <p:cNvSpPr>
            <a:spLocks noChangeArrowheads="1"/>
          </p:cNvSpPr>
          <p:nvPr/>
        </p:nvSpPr>
        <p:spPr bwMode="auto">
          <a:xfrm>
            <a:off x="2663825" y="188913"/>
            <a:ext cx="3630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400" b="1">
                <a:ea typeface="黑体" pitchFamily="49" charset="-122"/>
              </a:rPr>
              <a:t>不同姿态表示之间的转换</a:t>
            </a:r>
            <a:r>
              <a:rPr lang="zh-CN" altLang="en-US" sz="2400">
                <a:ea typeface="黑体" pitchFamily="49" charset="-122"/>
              </a:rPr>
              <a:t> </a:t>
            </a:r>
          </a:p>
        </p:txBody>
      </p:sp>
      <p:sp>
        <p:nvSpPr>
          <p:cNvPr id="39949" name="Rectangle 15"/>
          <p:cNvSpPr>
            <a:spLocks noChangeArrowheads="1"/>
          </p:cNvSpPr>
          <p:nvPr/>
        </p:nvSpPr>
        <p:spPr bwMode="auto">
          <a:xfrm>
            <a:off x="0" y="30718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sp>
        <p:nvSpPr>
          <p:cNvPr id="39950" name="Rectangle 21"/>
          <p:cNvSpPr>
            <a:spLocks noChangeArrowheads="1"/>
          </p:cNvSpPr>
          <p:nvPr/>
        </p:nvSpPr>
        <p:spPr bwMode="auto">
          <a:xfrm>
            <a:off x="0" y="2971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graphicFrame>
        <p:nvGraphicFramePr>
          <p:cNvPr id="39951" name="Object 20"/>
          <p:cNvGraphicFramePr>
            <a:graphicFrameLocks noChangeAspect="1"/>
          </p:cNvGraphicFramePr>
          <p:nvPr/>
        </p:nvGraphicFramePr>
        <p:xfrm>
          <a:off x="2447925" y="1089025"/>
          <a:ext cx="5487988" cy="1096963"/>
        </p:xfrm>
        <a:graphic>
          <a:graphicData uri="http://schemas.openxmlformats.org/presentationml/2006/ole">
            <mc:AlternateContent xmlns:mc="http://schemas.openxmlformats.org/markup-compatibility/2006">
              <mc:Choice xmlns:v="urn:schemas-microsoft-com:vml" Requires="v">
                <p:oleObj spid="_x0000_s39993" name="公式" r:id="rId3" imgW="4572000" imgH="914400" progId="Equation.3">
                  <p:embed/>
                </p:oleObj>
              </mc:Choice>
              <mc:Fallback>
                <p:oleObj name="公式" r:id="rId3" imgW="4572000" imgH="914400" progId="Equation.3">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7925" y="1089025"/>
                        <a:ext cx="5487988"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9952" name="Picture 23"/>
          <p:cNvPicPr>
            <a:picLocks noChangeAspect="1" noChangeArrowheads="1"/>
          </p:cNvPicPr>
          <p:nvPr/>
        </p:nvPicPr>
        <p:blipFill>
          <a:blip r:embed="rId5">
            <a:extLst>
              <a:ext uri="{28A0092B-C50C-407E-A947-70E740481C1C}">
                <a14:useLocalDpi xmlns:a14="http://schemas.microsoft.com/office/drawing/2010/main" val="0"/>
              </a:ext>
            </a:extLst>
          </a:blip>
          <a:srcRect l="23730" t="20618" r="17747" b="70024"/>
          <a:stretch>
            <a:fillRect/>
          </a:stretch>
        </p:blipFill>
        <p:spPr bwMode="auto">
          <a:xfrm>
            <a:off x="2519363" y="5229225"/>
            <a:ext cx="54737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3" name="Picture 24"/>
          <p:cNvPicPr>
            <a:picLocks noChangeAspect="1" noChangeArrowheads="1"/>
          </p:cNvPicPr>
          <p:nvPr/>
        </p:nvPicPr>
        <p:blipFill>
          <a:blip r:embed="rId6">
            <a:extLst>
              <a:ext uri="{28A0092B-C50C-407E-A947-70E740481C1C}">
                <a14:useLocalDpi xmlns:a14="http://schemas.microsoft.com/office/drawing/2010/main" val="0"/>
              </a:ext>
            </a:extLst>
          </a:blip>
          <a:srcRect l="23271" t="42084" r="17171" b="23590"/>
          <a:stretch>
            <a:fillRect/>
          </a:stretch>
        </p:blipFill>
        <p:spPr bwMode="auto">
          <a:xfrm>
            <a:off x="2519363" y="2744788"/>
            <a:ext cx="5508625" cy="240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42F9A592-C823-4B0B-9955-6D7F4E834F40}" type="slidenum">
              <a:rPr lang="en-US" altLang="zh-CN" sz="1400" smtClean="0"/>
              <a:pPr eaLnBrk="1" hangingPunct="1">
                <a:spcBef>
                  <a:spcPct val="0"/>
                </a:spcBef>
                <a:buFontTx/>
                <a:buNone/>
              </a:pPr>
              <a:t>44</a:t>
            </a:fld>
            <a:r>
              <a:rPr lang="en-US" altLang="zh-CN" sz="1400" dirty="0" smtClean="0"/>
              <a:t>/48</a:t>
            </a:r>
          </a:p>
        </p:txBody>
      </p:sp>
      <p:graphicFrame>
        <p:nvGraphicFramePr>
          <p:cNvPr id="62466" name="Group 2"/>
          <p:cNvGraphicFramePr>
            <a:graphicFrameLocks noGrp="1"/>
          </p:cNvGraphicFramePr>
          <p:nvPr/>
        </p:nvGraphicFramePr>
        <p:xfrm>
          <a:off x="503238" y="730250"/>
          <a:ext cx="8029575" cy="5399088"/>
        </p:xfrm>
        <a:graphic>
          <a:graphicData uri="http://schemas.openxmlformats.org/drawingml/2006/table">
            <a:tbl>
              <a:tblPr/>
              <a:tblGrid>
                <a:gridCol w="1817687">
                  <a:extLst>
                    <a:ext uri="{9D8B030D-6E8A-4147-A177-3AD203B41FA5}">
                      <a16:colId xmlns:a16="http://schemas.microsoft.com/office/drawing/2014/main" val="20000"/>
                    </a:ext>
                  </a:extLst>
                </a:gridCol>
                <a:gridCol w="6211888">
                  <a:extLst>
                    <a:ext uri="{9D8B030D-6E8A-4147-A177-3AD203B41FA5}">
                      <a16:colId xmlns:a16="http://schemas.microsoft.com/office/drawing/2014/main" val="20001"/>
                    </a:ext>
                  </a:extLst>
                </a:gridCol>
              </a:tblGrid>
              <a:tr h="53990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黑体" pitchFamily="2" charset="-122"/>
                        </a:rPr>
                        <a:t>转轴转角</a:t>
                      </a: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黑体" pitchFamily="2" charset="-122"/>
                        </a:rPr>
                        <a:t>转轴转角转换为姿态矩阵 </a:t>
                      </a:r>
                    </a:p>
                    <a:p>
                      <a:pPr marL="0" marR="0" lvl="0" indent="0" algn="l"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黑体" pitchFamily="2" charset="-122"/>
                        </a:rPr>
                        <a:t>姿态矩阵转换为转轴转角：</a:t>
                      </a:r>
                      <a:r>
                        <a:rPr kumimoji="1" lang="zh-CN" altLang="en-US" sz="2000" b="0" i="0" u="none" strike="noStrike" cap="none" normalizeH="0" baseline="0" smtClean="0">
                          <a:ln>
                            <a:noFill/>
                          </a:ln>
                          <a:solidFill>
                            <a:schemeClr val="tx1"/>
                          </a:solidFill>
                          <a:effectLst/>
                          <a:latin typeface="Times New Roman" pitchFamily="18" charset="0"/>
                          <a:ea typeface="黑体" pitchFamily="2" charset="-122"/>
                        </a:rPr>
                        <a:t>将旋转规定为绕矢量</a:t>
                      </a: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rPr>
                        <a:t>f</a:t>
                      </a:r>
                      <a:r>
                        <a:rPr kumimoji="1" lang="zh-CN" altLang="en-US" sz="2000" b="0" i="0" u="none" strike="noStrike" cap="none" normalizeH="0" baseline="0" smtClean="0">
                          <a:ln>
                            <a:noFill/>
                          </a:ln>
                          <a:solidFill>
                            <a:schemeClr val="tx1"/>
                          </a:solidFill>
                          <a:effectLst/>
                          <a:latin typeface="Times New Roman" pitchFamily="18" charset="0"/>
                          <a:ea typeface="黑体" pitchFamily="2" charset="-122"/>
                        </a:rPr>
                        <a:t>的正向旋转，使得</a:t>
                      </a: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rPr>
                        <a:t>0</a:t>
                      </a: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sym typeface="Symbol" pitchFamily="18" charset="2"/>
                        </a:rPr>
                        <a:t></a:t>
                      </a: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rPr>
                        <a:t> </a:t>
                      </a: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sym typeface="Symbol" pitchFamily="18" charset="2"/>
                        </a:rPr>
                        <a:t></a:t>
                      </a:r>
                      <a:r>
                        <a:rPr kumimoji="1" lang="en-US" altLang="zh-CN" sz="2000" b="0" i="0" u="none" strike="noStrike" cap="none" normalizeH="0" baseline="0" smtClean="0">
                          <a:ln>
                            <a:noFill/>
                          </a:ln>
                          <a:solidFill>
                            <a:schemeClr val="tx1"/>
                          </a:solidFill>
                          <a:effectLst/>
                          <a:latin typeface="Times New Roman" pitchFamily="18" charset="0"/>
                          <a:ea typeface="黑体" pitchFamily="2" charset="-122"/>
                        </a:rPr>
                        <a:t>180°</a:t>
                      </a: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 </a:t>
                      </a:r>
                      <a:endParaRPr kumimoji="1" lang="en-US" altLang="zh-CN" sz="20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zh-CN" sz="20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zh-CN" sz="20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zh-CN" sz="20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zh-CN" sz="20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zh-CN" sz="20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zh-CN" sz="20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zh-CN" sz="2000" b="1" i="0" u="none" strike="noStrike" cap="none" normalizeH="0" baseline="0" smtClean="0">
                        <a:ln>
                          <a:noFill/>
                        </a:ln>
                        <a:solidFill>
                          <a:schemeClr val="tx1"/>
                        </a:solidFill>
                        <a:effectLst/>
                        <a:latin typeface="Times New Roman" pitchFamily="18"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0971" name="Rectangle 10"/>
          <p:cNvSpPr>
            <a:spLocks noChangeArrowheads="1"/>
          </p:cNvSpPr>
          <p:nvPr/>
        </p:nvSpPr>
        <p:spPr bwMode="auto">
          <a:xfrm>
            <a:off x="3167063" y="1773238"/>
            <a:ext cx="184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1000">
              <a:cs typeface="Times New Roman" pitchFamily="18" charset="0"/>
            </a:endParaRPr>
          </a:p>
          <a:p>
            <a:pPr>
              <a:spcBef>
                <a:spcPct val="0"/>
              </a:spcBef>
              <a:buFontTx/>
              <a:buNone/>
            </a:pPr>
            <a:endParaRPr lang="en-US" altLang="zh-CN" sz="2400">
              <a:cs typeface="Times New Roman" pitchFamily="18" charset="0"/>
            </a:endParaRPr>
          </a:p>
        </p:txBody>
      </p:sp>
      <p:sp>
        <p:nvSpPr>
          <p:cNvPr id="40972" name="Rectangle 11"/>
          <p:cNvSpPr>
            <a:spLocks noChangeArrowheads="1"/>
          </p:cNvSpPr>
          <p:nvPr/>
        </p:nvSpPr>
        <p:spPr bwMode="auto">
          <a:xfrm>
            <a:off x="2663825" y="188913"/>
            <a:ext cx="3630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400" b="1">
                <a:ea typeface="黑体" pitchFamily="49" charset="-122"/>
              </a:rPr>
              <a:t>不同姿态表示之间的转换</a:t>
            </a:r>
            <a:r>
              <a:rPr lang="zh-CN" altLang="en-US" sz="2400">
                <a:ea typeface="黑体" pitchFamily="49" charset="-122"/>
              </a:rPr>
              <a:t> </a:t>
            </a:r>
          </a:p>
        </p:txBody>
      </p:sp>
      <p:sp>
        <p:nvSpPr>
          <p:cNvPr id="40973" name="Rectangle 12"/>
          <p:cNvSpPr>
            <a:spLocks noChangeArrowheads="1"/>
          </p:cNvSpPr>
          <p:nvPr/>
        </p:nvSpPr>
        <p:spPr bwMode="auto">
          <a:xfrm>
            <a:off x="0" y="30718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sp>
        <p:nvSpPr>
          <p:cNvPr id="40974" name="Rectangle 13"/>
          <p:cNvSpPr>
            <a:spLocks noChangeArrowheads="1"/>
          </p:cNvSpPr>
          <p:nvPr/>
        </p:nvSpPr>
        <p:spPr bwMode="auto">
          <a:xfrm>
            <a:off x="0" y="2971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sp>
        <p:nvSpPr>
          <p:cNvPr id="40975" name="Rectangle 18"/>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graphicFrame>
        <p:nvGraphicFramePr>
          <p:cNvPr id="40976" name="Object 17"/>
          <p:cNvGraphicFramePr>
            <a:graphicFrameLocks noChangeAspect="1"/>
          </p:cNvGraphicFramePr>
          <p:nvPr/>
        </p:nvGraphicFramePr>
        <p:xfrm>
          <a:off x="2484438" y="1157288"/>
          <a:ext cx="5811837" cy="1155700"/>
        </p:xfrm>
        <a:graphic>
          <a:graphicData uri="http://schemas.openxmlformats.org/presentationml/2006/ole">
            <mc:AlternateContent xmlns:mc="http://schemas.openxmlformats.org/markup-compatibility/2006">
              <mc:Choice xmlns:v="urn:schemas-microsoft-com:vml" Requires="v">
                <p:oleObj spid="_x0000_s41098" name="公式" r:id="rId3" imgW="4838700" imgH="965200" progId="Equation.3">
                  <p:embed/>
                </p:oleObj>
              </mc:Choice>
              <mc:Fallback>
                <p:oleObj name="公式" r:id="rId3" imgW="4838700" imgH="965200" progId="Equation.3">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1157288"/>
                        <a:ext cx="5811837"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77" name="Rectangle 20"/>
          <p:cNvSpPr>
            <a:spLocks noChangeArrowheads="1"/>
          </p:cNvSpPr>
          <p:nvPr/>
        </p:nvSpPr>
        <p:spPr bwMode="auto">
          <a:xfrm>
            <a:off x="0" y="3276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graphicFrame>
        <p:nvGraphicFramePr>
          <p:cNvPr id="40978" name="Object 19"/>
          <p:cNvGraphicFramePr>
            <a:graphicFrameLocks noChangeAspect="1"/>
          </p:cNvGraphicFramePr>
          <p:nvPr/>
        </p:nvGraphicFramePr>
        <p:xfrm>
          <a:off x="2484438" y="3392488"/>
          <a:ext cx="4598987" cy="366712"/>
        </p:xfrm>
        <a:graphic>
          <a:graphicData uri="http://schemas.openxmlformats.org/presentationml/2006/ole">
            <mc:AlternateContent xmlns:mc="http://schemas.openxmlformats.org/markup-compatibility/2006">
              <mc:Choice xmlns:v="urn:schemas-microsoft-com:vml" Requires="v">
                <p:oleObj spid="_x0000_s41099" name="公式" r:id="rId5" imgW="3822700" imgH="304800" progId="Equation.3">
                  <p:embed/>
                </p:oleObj>
              </mc:Choice>
              <mc:Fallback>
                <p:oleObj name="公式" r:id="rId5" imgW="3822700" imgH="304800" progId="Equation.3">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4438" y="3392488"/>
                        <a:ext cx="45989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79" name="Rectangle 22"/>
          <p:cNvSpPr>
            <a:spLocks noChangeArrowheads="1"/>
          </p:cNvSpPr>
          <p:nvPr/>
        </p:nvSpPr>
        <p:spPr bwMode="auto">
          <a:xfrm>
            <a:off x="0" y="30337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graphicFrame>
        <p:nvGraphicFramePr>
          <p:cNvPr id="40980" name="Object 21"/>
          <p:cNvGraphicFramePr>
            <a:graphicFrameLocks noChangeAspect="1"/>
          </p:cNvGraphicFramePr>
          <p:nvPr/>
        </p:nvGraphicFramePr>
        <p:xfrm>
          <a:off x="2555875" y="3860800"/>
          <a:ext cx="1784350" cy="949325"/>
        </p:xfrm>
        <a:graphic>
          <a:graphicData uri="http://schemas.openxmlformats.org/presentationml/2006/ole">
            <mc:AlternateContent xmlns:mc="http://schemas.openxmlformats.org/markup-compatibility/2006">
              <mc:Choice xmlns:v="urn:schemas-microsoft-com:vml" Requires="v">
                <p:oleObj spid="_x0000_s41100" name="公式" r:id="rId7" imgW="1485900" imgH="787400" progId="Equation.3">
                  <p:embed/>
                </p:oleObj>
              </mc:Choice>
              <mc:Fallback>
                <p:oleObj name="公式" r:id="rId7" imgW="1485900" imgH="787400"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875" y="3860800"/>
                        <a:ext cx="178435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90DA8667-D2AD-413D-983F-96BD0C76A7FF}" type="slidenum">
              <a:rPr lang="en-US" altLang="zh-CN" sz="1400" smtClean="0"/>
              <a:pPr eaLnBrk="1" hangingPunct="1">
                <a:spcBef>
                  <a:spcPct val="0"/>
                </a:spcBef>
                <a:buFontTx/>
                <a:buNone/>
              </a:pPr>
              <a:t>45</a:t>
            </a:fld>
            <a:r>
              <a:rPr lang="en-US" altLang="zh-CN" sz="1400" dirty="0" smtClean="0"/>
              <a:t>/48</a:t>
            </a:r>
          </a:p>
        </p:txBody>
      </p:sp>
      <p:graphicFrame>
        <p:nvGraphicFramePr>
          <p:cNvPr id="63490" name="Group 2"/>
          <p:cNvGraphicFramePr>
            <a:graphicFrameLocks noGrp="1"/>
          </p:cNvGraphicFramePr>
          <p:nvPr/>
        </p:nvGraphicFramePr>
        <p:xfrm>
          <a:off x="503238" y="730250"/>
          <a:ext cx="8029575" cy="5399088"/>
        </p:xfrm>
        <a:graphic>
          <a:graphicData uri="http://schemas.openxmlformats.org/drawingml/2006/table">
            <a:tbl>
              <a:tblPr/>
              <a:tblGrid>
                <a:gridCol w="1817687">
                  <a:extLst>
                    <a:ext uri="{9D8B030D-6E8A-4147-A177-3AD203B41FA5}">
                      <a16:colId xmlns:a16="http://schemas.microsoft.com/office/drawing/2014/main" val="20000"/>
                    </a:ext>
                  </a:extLst>
                </a:gridCol>
                <a:gridCol w="6211888">
                  <a:extLst>
                    <a:ext uri="{9D8B030D-6E8A-4147-A177-3AD203B41FA5}">
                      <a16:colId xmlns:a16="http://schemas.microsoft.com/office/drawing/2014/main" val="20001"/>
                    </a:ext>
                  </a:extLst>
                </a:gridCol>
              </a:tblGrid>
              <a:tr h="53990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黑体" pitchFamily="2" charset="-122"/>
                        </a:rPr>
                        <a:t>四元数</a:t>
                      </a:r>
                      <a:endParaRPr kumimoji="1" lang="zh-CN" altLang="en-US" sz="28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黑体" pitchFamily="2" charset="-122"/>
                        </a:rPr>
                        <a:t>四元数转换为转轴转角 </a:t>
                      </a:r>
                    </a:p>
                    <a:p>
                      <a:pPr marL="0" marR="0" lvl="0" indent="0" algn="l"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dirty="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1" i="0" u="none" strike="noStrike" cap="none" normalizeH="0" baseline="0" dirty="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1" i="0" u="none" strike="noStrike" cap="none" normalizeH="0" baseline="0" dirty="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1" i="0" u="none" strike="noStrike" cap="none" normalizeH="0" baseline="0" dirty="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黑体" pitchFamily="2" charset="-122"/>
                        </a:rPr>
                        <a:t>转轴转角转换为四元数：</a:t>
                      </a:r>
                      <a:endParaRPr kumimoji="1" lang="zh-CN" altLang="en-US" sz="2000" b="0" i="0" u="none" strike="noStrike" cap="none" normalizeH="0" baseline="0" dirty="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1" i="0" u="none" strike="noStrike" cap="none" normalizeH="0" baseline="0" dirty="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1" i="0" u="none" strike="noStrike" cap="none" normalizeH="0" baseline="0" dirty="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1" i="0" u="none" strike="noStrike" cap="none" normalizeH="0" baseline="0" dirty="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1" i="0" u="none" strike="noStrike" cap="none" normalizeH="0" baseline="0" dirty="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1" i="0" u="none" strike="noStrike" cap="none" normalizeH="0" baseline="0" dirty="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1" i="0" u="none" strike="noStrike" cap="none" normalizeH="0" baseline="0" dirty="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1" i="0" u="none" strike="noStrike" cap="none" normalizeH="0" baseline="0" dirty="0" smtClean="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zh-CN" sz="2000" b="1" i="0" u="none" strike="noStrike" cap="none" normalizeH="0" baseline="0" dirty="0" smtClean="0">
                        <a:ln>
                          <a:noFill/>
                        </a:ln>
                        <a:solidFill>
                          <a:schemeClr val="tx1"/>
                        </a:solidFill>
                        <a:effectLst/>
                        <a:latin typeface="Times New Roman" pitchFamily="18"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1995" name="Rectangle 10"/>
          <p:cNvSpPr>
            <a:spLocks noChangeArrowheads="1"/>
          </p:cNvSpPr>
          <p:nvPr/>
        </p:nvSpPr>
        <p:spPr bwMode="auto">
          <a:xfrm>
            <a:off x="3167063" y="1773238"/>
            <a:ext cx="184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1000">
              <a:cs typeface="Times New Roman" pitchFamily="18" charset="0"/>
            </a:endParaRPr>
          </a:p>
          <a:p>
            <a:pPr>
              <a:spcBef>
                <a:spcPct val="0"/>
              </a:spcBef>
              <a:buFontTx/>
              <a:buNone/>
            </a:pPr>
            <a:endParaRPr lang="en-US" altLang="zh-CN" sz="2400">
              <a:cs typeface="Times New Roman" pitchFamily="18" charset="0"/>
            </a:endParaRPr>
          </a:p>
        </p:txBody>
      </p:sp>
      <p:sp>
        <p:nvSpPr>
          <p:cNvPr id="41996" name="Rectangle 11"/>
          <p:cNvSpPr>
            <a:spLocks noChangeArrowheads="1"/>
          </p:cNvSpPr>
          <p:nvPr/>
        </p:nvSpPr>
        <p:spPr bwMode="auto">
          <a:xfrm>
            <a:off x="2663825" y="188913"/>
            <a:ext cx="3630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400" b="1">
                <a:ea typeface="黑体" pitchFamily="49" charset="-122"/>
              </a:rPr>
              <a:t>不同姿态表示之间的转换</a:t>
            </a:r>
            <a:r>
              <a:rPr lang="zh-CN" altLang="en-US" sz="2400">
                <a:ea typeface="黑体" pitchFamily="49" charset="-122"/>
              </a:rPr>
              <a:t> </a:t>
            </a:r>
          </a:p>
        </p:txBody>
      </p:sp>
      <p:sp>
        <p:nvSpPr>
          <p:cNvPr id="41997" name="Rectangle 12"/>
          <p:cNvSpPr>
            <a:spLocks noChangeArrowheads="1"/>
          </p:cNvSpPr>
          <p:nvPr/>
        </p:nvSpPr>
        <p:spPr bwMode="auto">
          <a:xfrm>
            <a:off x="0" y="30718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sp>
        <p:nvSpPr>
          <p:cNvPr id="41998" name="Rectangle 13"/>
          <p:cNvSpPr>
            <a:spLocks noChangeArrowheads="1"/>
          </p:cNvSpPr>
          <p:nvPr/>
        </p:nvSpPr>
        <p:spPr bwMode="auto">
          <a:xfrm>
            <a:off x="0" y="2971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sp>
        <p:nvSpPr>
          <p:cNvPr id="41999" name="Rectangle 14"/>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sp>
        <p:nvSpPr>
          <p:cNvPr id="42000" name="Rectangle 16"/>
          <p:cNvSpPr>
            <a:spLocks noChangeArrowheads="1"/>
          </p:cNvSpPr>
          <p:nvPr/>
        </p:nvSpPr>
        <p:spPr bwMode="auto">
          <a:xfrm>
            <a:off x="0" y="3276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sp>
        <p:nvSpPr>
          <p:cNvPr id="42001" name="Rectangle 18"/>
          <p:cNvSpPr>
            <a:spLocks noChangeArrowheads="1"/>
          </p:cNvSpPr>
          <p:nvPr/>
        </p:nvSpPr>
        <p:spPr bwMode="auto">
          <a:xfrm>
            <a:off x="0" y="30337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sp>
        <p:nvSpPr>
          <p:cNvPr id="42002" name="Rectangle 21"/>
          <p:cNvSpPr>
            <a:spLocks noChangeArrowheads="1"/>
          </p:cNvSpPr>
          <p:nvPr/>
        </p:nvSpPr>
        <p:spPr bwMode="auto">
          <a:xfrm>
            <a:off x="0" y="3276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graphicFrame>
        <p:nvGraphicFramePr>
          <p:cNvPr id="42003" name="Object 20"/>
          <p:cNvGraphicFramePr>
            <a:graphicFrameLocks noChangeAspect="1"/>
          </p:cNvGraphicFramePr>
          <p:nvPr/>
        </p:nvGraphicFramePr>
        <p:xfrm>
          <a:off x="2478088" y="1204913"/>
          <a:ext cx="2335212" cy="350837"/>
        </p:xfrm>
        <a:graphic>
          <a:graphicData uri="http://schemas.openxmlformats.org/presentationml/2006/ole">
            <mc:AlternateContent xmlns:mc="http://schemas.openxmlformats.org/markup-compatibility/2006">
              <mc:Choice xmlns:v="urn:schemas-microsoft-com:vml" Requires="v">
                <p:oleObj spid="_x0000_s42125" name="Equation" r:id="rId3" imgW="1942920" imgH="291960" progId="Equation.DSMT4">
                  <p:embed/>
                </p:oleObj>
              </mc:Choice>
              <mc:Fallback>
                <p:oleObj name="Equation" r:id="rId3" imgW="1942920" imgH="291960" progId="Equation.DSMT4">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8088" y="1204913"/>
                        <a:ext cx="233521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004" name="Rectangle 23"/>
          <p:cNvSpPr>
            <a:spLocks noChangeArrowheads="1"/>
          </p:cNvSpPr>
          <p:nvPr/>
        </p:nvSpPr>
        <p:spPr bwMode="auto">
          <a:xfrm>
            <a:off x="0" y="3057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graphicFrame>
        <p:nvGraphicFramePr>
          <p:cNvPr id="42005" name="Object 22"/>
          <p:cNvGraphicFramePr>
            <a:graphicFrameLocks noChangeAspect="1"/>
          </p:cNvGraphicFramePr>
          <p:nvPr/>
        </p:nvGraphicFramePr>
        <p:xfrm>
          <a:off x="2433638" y="1520825"/>
          <a:ext cx="1447800" cy="892175"/>
        </p:xfrm>
        <a:graphic>
          <a:graphicData uri="http://schemas.openxmlformats.org/presentationml/2006/ole">
            <mc:AlternateContent xmlns:mc="http://schemas.openxmlformats.org/markup-compatibility/2006">
              <mc:Choice xmlns:v="urn:schemas-microsoft-com:vml" Requires="v">
                <p:oleObj spid="_x0000_s42126" name="Equation" r:id="rId5" imgW="1206360" imgH="736560" progId="Equation.DSMT4">
                  <p:embed/>
                </p:oleObj>
              </mc:Choice>
              <mc:Fallback>
                <p:oleObj name="Equation" r:id="rId5" imgW="1206360" imgH="736560" progId="Equation.DSMT4">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3638" y="1520825"/>
                        <a:ext cx="14478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006" name="Rectangle 25"/>
          <p:cNvSpPr>
            <a:spLocks noChangeArrowheads="1"/>
          </p:cNvSpPr>
          <p:nvPr/>
        </p:nvSpPr>
        <p:spPr bwMode="auto">
          <a:xfrm>
            <a:off x="0" y="3295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ea typeface="黑体" pitchFamily="49" charset="-122"/>
            </a:endParaRPr>
          </a:p>
        </p:txBody>
      </p:sp>
      <p:graphicFrame>
        <p:nvGraphicFramePr>
          <p:cNvPr id="42007" name="Object 24"/>
          <p:cNvGraphicFramePr>
            <a:graphicFrameLocks noChangeAspect="1"/>
          </p:cNvGraphicFramePr>
          <p:nvPr/>
        </p:nvGraphicFramePr>
        <p:xfrm>
          <a:off x="2424113" y="3082925"/>
          <a:ext cx="5840412" cy="366713"/>
        </p:xfrm>
        <a:graphic>
          <a:graphicData uri="http://schemas.openxmlformats.org/presentationml/2006/ole">
            <mc:AlternateContent xmlns:mc="http://schemas.openxmlformats.org/markup-compatibility/2006">
              <mc:Choice xmlns:v="urn:schemas-microsoft-com:vml" Requires="v">
                <p:oleObj spid="_x0000_s42127" name="Equation" r:id="rId7" imgW="4863960" imgH="304560" progId="Equation.DSMT4">
                  <p:embed/>
                </p:oleObj>
              </mc:Choice>
              <mc:Fallback>
                <p:oleObj name="Equation" r:id="rId7" imgW="4863960" imgH="304560" progId="Equation.DSMT4">
                  <p:embed/>
                  <p:pic>
                    <p:nvPicPr>
                      <p:cNvPr id="0"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4113" y="3082925"/>
                        <a:ext cx="58404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4D16ACB8-D572-404E-B0B3-6273DE9C2F59}" type="slidenum">
              <a:rPr lang="en-US" altLang="zh-CN" sz="1400" smtClean="0"/>
              <a:pPr eaLnBrk="1" hangingPunct="1">
                <a:spcBef>
                  <a:spcPct val="0"/>
                </a:spcBef>
                <a:buFontTx/>
                <a:buNone/>
              </a:pPr>
              <a:t>46</a:t>
            </a:fld>
            <a:r>
              <a:rPr lang="en-US" altLang="zh-CN" sz="1400" dirty="0" smtClean="0"/>
              <a:t>/48</a:t>
            </a:r>
          </a:p>
        </p:txBody>
      </p:sp>
      <p:sp>
        <p:nvSpPr>
          <p:cNvPr id="43011" name="Rectangle 2"/>
          <p:cNvSpPr>
            <a:spLocks noGrp="1" noChangeArrowheads="1"/>
          </p:cNvSpPr>
          <p:nvPr>
            <p:ph type="title"/>
          </p:nvPr>
        </p:nvSpPr>
        <p:spPr>
          <a:xfrm>
            <a:off x="685800" y="609600"/>
            <a:ext cx="7772400" cy="609600"/>
          </a:xfrm>
        </p:spPr>
        <p:txBody>
          <a:bodyPr/>
          <a:lstStyle/>
          <a:p>
            <a:pPr eaLnBrk="1" hangingPunct="1"/>
            <a:r>
              <a:rPr lang="zh-CN" altLang="en-US" sz="3200" smtClean="0"/>
              <a:t>习题</a:t>
            </a:r>
          </a:p>
        </p:txBody>
      </p:sp>
      <p:sp>
        <p:nvSpPr>
          <p:cNvPr id="43012" name="Rectangle 3"/>
          <p:cNvSpPr>
            <a:spLocks noGrp="1" noChangeArrowheads="1"/>
          </p:cNvSpPr>
          <p:nvPr>
            <p:ph type="body" idx="1"/>
          </p:nvPr>
        </p:nvSpPr>
        <p:spPr>
          <a:xfrm>
            <a:off x="685800" y="1295400"/>
            <a:ext cx="7772400" cy="4800600"/>
          </a:xfrm>
        </p:spPr>
        <p:txBody>
          <a:bodyPr/>
          <a:lstStyle/>
          <a:p>
            <a:pPr eaLnBrk="1" hangingPunct="1"/>
            <a:r>
              <a:rPr lang="zh-CN" altLang="en-US" sz="2800" smtClean="0">
                <a:solidFill>
                  <a:schemeClr val="hlink"/>
                </a:solidFill>
              </a:rPr>
              <a:t>习题</a:t>
            </a:r>
            <a:r>
              <a:rPr lang="en-US" altLang="zh-CN" sz="2800" smtClean="0">
                <a:solidFill>
                  <a:schemeClr val="hlink"/>
                </a:solidFill>
              </a:rPr>
              <a:t>1</a:t>
            </a:r>
            <a:r>
              <a:rPr lang="zh-CN" altLang="en-US" sz="2800" smtClean="0">
                <a:solidFill>
                  <a:schemeClr val="hlink"/>
                </a:solidFill>
              </a:rPr>
              <a:t>：</a:t>
            </a:r>
            <a:r>
              <a:rPr lang="zh-CN" altLang="en-US" sz="2400" smtClean="0"/>
              <a:t>已知矢量</a:t>
            </a:r>
            <a:r>
              <a:rPr lang="en-US" altLang="zh-CN" sz="2400" b="1" i="1" smtClean="0"/>
              <a:t>u</a:t>
            </a:r>
            <a:r>
              <a:rPr lang="zh-CN" altLang="en-US" sz="2400" smtClean="0"/>
              <a:t>和坐标系</a:t>
            </a:r>
            <a:r>
              <a:rPr lang="en-US" altLang="zh-CN" sz="2400" smtClean="0"/>
              <a:t>F</a:t>
            </a:r>
            <a:r>
              <a:rPr lang="zh-CN" altLang="en-US" sz="2400" smtClean="0"/>
              <a:t>，</a:t>
            </a:r>
            <a:r>
              <a:rPr lang="en-US" altLang="zh-CN" sz="2400" b="1" i="1" smtClean="0"/>
              <a:t>u</a:t>
            </a:r>
            <a:r>
              <a:rPr lang="zh-CN" altLang="en-US" sz="2400" smtClean="0"/>
              <a:t>为由</a:t>
            </a:r>
            <a:r>
              <a:rPr lang="en-US" altLang="zh-CN" sz="2400" smtClean="0"/>
              <a:t>F</a:t>
            </a:r>
            <a:r>
              <a:rPr lang="zh-CN" altLang="en-US" sz="2400" smtClean="0"/>
              <a:t>描述的一点。</a:t>
            </a:r>
          </a:p>
          <a:p>
            <a:pPr eaLnBrk="1" hangingPunct="1"/>
            <a:endParaRPr lang="zh-CN" altLang="en-US" sz="2400" smtClean="0"/>
          </a:p>
          <a:p>
            <a:pPr eaLnBrk="1" hangingPunct="1">
              <a:buFontTx/>
              <a:buNone/>
            </a:pPr>
            <a:endParaRPr lang="zh-CN" altLang="en-US" sz="2400" smtClean="0"/>
          </a:p>
          <a:p>
            <a:pPr eaLnBrk="1" hangingPunct="1">
              <a:buFontTx/>
              <a:buNone/>
            </a:pPr>
            <a:endParaRPr lang="zh-CN" altLang="en-US" sz="2400" smtClean="0"/>
          </a:p>
          <a:p>
            <a:pPr eaLnBrk="1" hangingPunct="1">
              <a:buFontTx/>
              <a:buNone/>
            </a:pPr>
            <a:r>
              <a:rPr lang="en-US" altLang="zh-CN" sz="2400" smtClean="0"/>
              <a:t>(1)</a:t>
            </a:r>
            <a:r>
              <a:rPr lang="zh-CN" altLang="en-US" sz="2400" smtClean="0"/>
              <a:t>确定表示同一点但由基坐标系描述的</a:t>
            </a:r>
            <a:r>
              <a:rPr lang="en-US" altLang="zh-CN" sz="2400" b="1" i="1" smtClean="0"/>
              <a:t>v</a:t>
            </a:r>
            <a:r>
              <a:rPr lang="zh-CN" altLang="en-US" sz="2400" b="1" i="1" smtClean="0"/>
              <a:t>。</a:t>
            </a:r>
          </a:p>
          <a:p>
            <a:pPr eaLnBrk="1" hangingPunct="1">
              <a:buFontTx/>
              <a:buNone/>
            </a:pPr>
            <a:r>
              <a:rPr lang="en-US" altLang="zh-CN" sz="2400" smtClean="0"/>
              <a:t>(2)</a:t>
            </a:r>
            <a:r>
              <a:rPr lang="zh-CN" altLang="en-US" sz="2400" smtClean="0"/>
              <a:t>首先让</a:t>
            </a:r>
            <a:r>
              <a:rPr lang="en-US" altLang="zh-CN" sz="2400" smtClean="0"/>
              <a:t>F</a:t>
            </a:r>
            <a:r>
              <a:rPr lang="zh-CN" altLang="en-US" sz="2400" smtClean="0"/>
              <a:t>绕基坐标系的</a:t>
            </a:r>
            <a:r>
              <a:rPr lang="en-US" altLang="zh-CN" sz="2400" i="1" smtClean="0"/>
              <a:t>y</a:t>
            </a:r>
            <a:r>
              <a:rPr lang="zh-CN" altLang="en-US" sz="2400" smtClean="0"/>
              <a:t>轴旋转</a:t>
            </a:r>
            <a:r>
              <a:rPr lang="en-US" altLang="zh-CN" sz="2400" smtClean="0"/>
              <a:t>90</a:t>
            </a:r>
            <a:r>
              <a:rPr lang="en-US" altLang="zh-CN" sz="2400" smtClean="0">
                <a:cs typeface="Times New Roman" pitchFamily="18" charset="0"/>
              </a:rPr>
              <a:t>°</a:t>
            </a:r>
            <a:r>
              <a:rPr lang="zh-CN" altLang="en-US" sz="2400" smtClean="0"/>
              <a:t>，然后沿基坐标系的</a:t>
            </a:r>
            <a:r>
              <a:rPr lang="en-US" altLang="zh-CN" sz="2400" i="1" smtClean="0"/>
              <a:t>x</a:t>
            </a:r>
            <a:r>
              <a:rPr lang="zh-CN" altLang="en-US" sz="2400" smtClean="0"/>
              <a:t>轴平移</a:t>
            </a:r>
            <a:r>
              <a:rPr lang="en-US" altLang="zh-CN" sz="2400" smtClean="0"/>
              <a:t>20</a:t>
            </a:r>
            <a:r>
              <a:rPr lang="zh-CN" altLang="en-US" sz="2400" smtClean="0"/>
              <a:t>。求变换所得的新坐标系</a:t>
            </a:r>
            <a:r>
              <a:rPr lang="en-US" altLang="zh-CN" sz="2400" smtClean="0"/>
              <a:t>F</a:t>
            </a:r>
            <a:r>
              <a:rPr lang="en-US" altLang="zh-CN" sz="2400" smtClean="0">
                <a:cs typeface="Times New Roman" pitchFamily="18" charset="0"/>
                <a:sym typeface="Symbol" pitchFamily="18" charset="2"/>
              </a:rPr>
              <a:t></a:t>
            </a:r>
            <a:r>
              <a:rPr lang="zh-CN" altLang="en-US" sz="2400" smtClean="0"/>
              <a:t>。</a:t>
            </a:r>
          </a:p>
          <a:p>
            <a:pPr eaLnBrk="1" hangingPunct="1">
              <a:buFontTx/>
              <a:buNone/>
            </a:pPr>
            <a:r>
              <a:rPr lang="en-US" altLang="zh-CN" sz="2400" smtClean="0"/>
              <a:t>(3)</a:t>
            </a:r>
            <a:r>
              <a:rPr lang="zh-CN" altLang="en-US" sz="2400" smtClean="0"/>
              <a:t>确定表示同一点但由坐标系</a:t>
            </a:r>
            <a:r>
              <a:rPr lang="en-US" altLang="zh-CN" sz="2400" smtClean="0"/>
              <a:t>F</a:t>
            </a:r>
            <a:r>
              <a:rPr lang="en-US" altLang="zh-CN" sz="2400" smtClean="0">
                <a:cs typeface="Times New Roman" pitchFamily="18" charset="0"/>
                <a:sym typeface="Symbol" pitchFamily="18" charset="2"/>
              </a:rPr>
              <a:t></a:t>
            </a:r>
            <a:r>
              <a:rPr lang="zh-CN" altLang="en-US" sz="2400" smtClean="0">
                <a:sym typeface="Symbol" pitchFamily="18" charset="2"/>
              </a:rPr>
              <a:t>描述的矢量</a:t>
            </a:r>
            <a:r>
              <a:rPr lang="en-US" altLang="zh-CN" sz="2400" b="1" i="1" smtClean="0">
                <a:sym typeface="Symbol" pitchFamily="18" charset="2"/>
              </a:rPr>
              <a:t>u</a:t>
            </a:r>
            <a:r>
              <a:rPr lang="en-US" altLang="zh-CN" sz="2400" smtClean="0">
                <a:cs typeface="Times New Roman" pitchFamily="18" charset="0"/>
                <a:sym typeface="Symbol" pitchFamily="18" charset="2"/>
              </a:rPr>
              <a:t></a:t>
            </a:r>
            <a:r>
              <a:rPr lang="zh-CN" altLang="en-US" sz="2400" smtClean="0"/>
              <a:t>。</a:t>
            </a:r>
          </a:p>
          <a:p>
            <a:pPr eaLnBrk="1" hangingPunct="1">
              <a:buFontTx/>
              <a:buNone/>
            </a:pPr>
            <a:r>
              <a:rPr lang="en-US" altLang="zh-CN" sz="2400" smtClean="0"/>
              <a:t>(4)</a:t>
            </a:r>
            <a:r>
              <a:rPr lang="zh-CN" altLang="en-US" sz="2400" smtClean="0"/>
              <a:t>作图表示</a:t>
            </a:r>
            <a:r>
              <a:rPr lang="en-US" altLang="zh-CN" sz="2400" b="1" i="1" smtClean="0"/>
              <a:t>u</a:t>
            </a:r>
            <a:r>
              <a:rPr lang="en-US" altLang="zh-CN" sz="2400" smtClean="0"/>
              <a:t>, </a:t>
            </a:r>
            <a:r>
              <a:rPr lang="en-US" altLang="zh-CN" sz="2400" b="1" i="1" smtClean="0"/>
              <a:t>v</a:t>
            </a:r>
            <a:r>
              <a:rPr lang="en-US" altLang="zh-CN" sz="2400" smtClean="0"/>
              <a:t>, </a:t>
            </a:r>
            <a:r>
              <a:rPr lang="en-US" altLang="zh-CN" sz="2400" b="1" i="1" smtClean="0"/>
              <a:t>u</a:t>
            </a:r>
            <a:r>
              <a:rPr lang="en-US" altLang="zh-CN" sz="2400" smtClean="0">
                <a:cs typeface="Times New Roman" pitchFamily="18" charset="0"/>
                <a:sym typeface="Symbol" pitchFamily="18" charset="2"/>
              </a:rPr>
              <a:t>, F</a:t>
            </a:r>
            <a:r>
              <a:rPr lang="zh-CN" altLang="en-US" sz="2400" smtClean="0"/>
              <a:t>和</a:t>
            </a:r>
            <a:r>
              <a:rPr lang="en-US" altLang="zh-CN" sz="2400" smtClean="0"/>
              <a:t>F</a:t>
            </a:r>
            <a:r>
              <a:rPr lang="en-US" altLang="zh-CN" sz="2400" smtClean="0">
                <a:cs typeface="Times New Roman" pitchFamily="18" charset="0"/>
                <a:sym typeface="Symbol" pitchFamily="18" charset="2"/>
              </a:rPr>
              <a:t></a:t>
            </a:r>
            <a:r>
              <a:rPr lang="zh-CN" altLang="en-US" sz="2400" smtClean="0"/>
              <a:t>之间的关系。</a:t>
            </a:r>
          </a:p>
        </p:txBody>
      </p:sp>
      <p:sp>
        <p:nvSpPr>
          <p:cNvPr id="43013" name="Rectangle 4"/>
          <p:cNvSpPr>
            <a:spLocks noChangeArrowheads="1"/>
          </p:cNvSpPr>
          <p:nvPr/>
        </p:nvSpPr>
        <p:spPr bwMode="auto">
          <a:xfrm>
            <a:off x="228600" y="304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endParaRPr kumimoji="0" lang="zh-CN" altLang="en-US" sz="2000" i="1" dirty="0">
              <a:latin typeface="宋体" pitchFamily="2" charset="-122"/>
            </a:endParaRPr>
          </a:p>
        </p:txBody>
      </p:sp>
      <p:graphicFrame>
        <p:nvGraphicFramePr>
          <p:cNvPr id="43014" name="Object 5"/>
          <p:cNvGraphicFramePr>
            <a:graphicFrameLocks noChangeAspect="1"/>
          </p:cNvGraphicFramePr>
          <p:nvPr/>
        </p:nvGraphicFramePr>
        <p:xfrm>
          <a:off x="1143000" y="1905000"/>
          <a:ext cx="3178175" cy="1189038"/>
        </p:xfrm>
        <a:graphic>
          <a:graphicData uri="http://schemas.openxmlformats.org/presentationml/2006/ole">
            <mc:AlternateContent xmlns:mc="http://schemas.openxmlformats.org/markup-compatibility/2006">
              <mc:Choice xmlns:v="urn:schemas-microsoft-com:vml" Requires="v">
                <p:oleObj spid="_x0000_s43054" name="Equation" r:id="rId3" imgW="2430831" imgH="891444" progId="Equation.3">
                  <p:embed/>
                </p:oleObj>
              </mc:Choice>
              <mc:Fallback>
                <p:oleObj name="Equation" r:id="rId3" imgW="2430831" imgH="891444"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905000"/>
                        <a:ext cx="3178175" cy="1189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CC67B322-A49C-49D6-8BD1-1D10477CC4DC}" type="slidenum">
              <a:rPr lang="en-US" altLang="zh-CN" sz="1400" smtClean="0"/>
              <a:pPr eaLnBrk="1" hangingPunct="1">
                <a:spcBef>
                  <a:spcPct val="0"/>
                </a:spcBef>
                <a:buFontTx/>
                <a:buNone/>
              </a:pPr>
              <a:t>47</a:t>
            </a:fld>
            <a:r>
              <a:rPr lang="en-US" altLang="zh-CN" sz="1400" dirty="0" smtClean="0"/>
              <a:t>/48</a:t>
            </a:r>
          </a:p>
        </p:txBody>
      </p:sp>
      <p:sp>
        <p:nvSpPr>
          <p:cNvPr id="44035" name="Rectangle 2"/>
          <p:cNvSpPr>
            <a:spLocks noGrp="1" noChangeArrowheads="1"/>
          </p:cNvSpPr>
          <p:nvPr>
            <p:ph type="title"/>
          </p:nvPr>
        </p:nvSpPr>
        <p:spPr>
          <a:xfrm>
            <a:off x="685800" y="609600"/>
            <a:ext cx="7772400" cy="609600"/>
          </a:xfrm>
        </p:spPr>
        <p:txBody>
          <a:bodyPr/>
          <a:lstStyle/>
          <a:p>
            <a:pPr eaLnBrk="1" hangingPunct="1"/>
            <a:r>
              <a:rPr lang="zh-CN" altLang="en-US" sz="3200" smtClean="0"/>
              <a:t>习题</a:t>
            </a:r>
          </a:p>
        </p:txBody>
      </p:sp>
      <p:sp>
        <p:nvSpPr>
          <p:cNvPr id="44036" name="Rectangle 3"/>
          <p:cNvSpPr>
            <a:spLocks noGrp="1" noChangeArrowheads="1"/>
          </p:cNvSpPr>
          <p:nvPr>
            <p:ph type="body" idx="1"/>
          </p:nvPr>
        </p:nvSpPr>
        <p:spPr>
          <a:xfrm>
            <a:off x="685800" y="1295400"/>
            <a:ext cx="7772400" cy="4800600"/>
          </a:xfrm>
        </p:spPr>
        <p:txBody>
          <a:bodyPr/>
          <a:lstStyle/>
          <a:p>
            <a:pPr eaLnBrk="1" hangingPunct="1"/>
            <a:r>
              <a:rPr lang="zh-CN" altLang="en-US" sz="2800" smtClean="0">
                <a:solidFill>
                  <a:schemeClr val="hlink"/>
                </a:solidFill>
              </a:rPr>
              <a:t>习题</a:t>
            </a:r>
            <a:r>
              <a:rPr lang="en-US" altLang="zh-CN" sz="2800" smtClean="0">
                <a:solidFill>
                  <a:schemeClr val="hlink"/>
                </a:solidFill>
              </a:rPr>
              <a:t>2</a:t>
            </a:r>
            <a:r>
              <a:rPr lang="zh-CN" altLang="en-US" sz="2800" smtClean="0">
                <a:solidFill>
                  <a:schemeClr val="hlink"/>
                </a:solidFill>
              </a:rPr>
              <a:t>：</a:t>
            </a:r>
            <a:r>
              <a:rPr lang="zh-CN" altLang="en-US" sz="2400" smtClean="0"/>
              <a:t>已知齐次变换矩阵</a:t>
            </a:r>
          </a:p>
          <a:p>
            <a:pPr eaLnBrk="1" hangingPunct="1"/>
            <a:endParaRPr lang="zh-CN" altLang="en-US" sz="2400" smtClean="0"/>
          </a:p>
          <a:p>
            <a:pPr eaLnBrk="1" hangingPunct="1">
              <a:buFontTx/>
              <a:buNone/>
            </a:pPr>
            <a:endParaRPr lang="zh-CN" altLang="en-US" sz="2400" smtClean="0"/>
          </a:p>
          <a:p>
            <a:pPr eaLnBrk="1" hangingPunct="1">
              <a:buFontTx/>
              <a:buNone/>
            </a:pPr>
            <a:endParaRPr lang="zh-CN" altLang="en-US" sz="2400" smtClean="0"/>
          </a:p>
          <a:p>
            <a:pPr eaLnBrk="1" hangingPunct="1">
              <a:buFontTx/>
              <a:buNone/>
            </a:pPr>
            <a:r>
              <a:rPr lang="zh-CN" altLang="en-US" sz="2400" smtClean="0"/>
              <a:t>要求</a:t>
            </a:r>
            <a:r>
              <a:rPr lang="en-US" altLang="zh-CN" sz="2400" i="1" smtClean="0"/>
              <a:t>Rot</a:t>
            </a:r>
            <a:r>
              <a:rPr lang="en-US" altLang="zh-CN" sz="2400" smtClean="0"/>
              <a:t>(</a:t>
            </a:r>
            <a:r>
              <a:rPr lang="en-US" altLang="zh-CN" sz="2400" i="1" smtClean="0"/>
              <a:t>f</a:t>
            </a:r>
            <a:r>
              <a:rPr lang="en-US" altLang="zh-CN" sz="2400" smtClean="0"/>
              <a:t>, </a:t>
            </a:r>
            <a:r>
              <a:rPr lang="en-US" altLang="zh-CN" sz="2400" i="1" smtClean="0">
                <a:sym typeface="Symbol" pitchFamily="18" charset="2"/>
              </a:rPr>
              <a:t></a:t>
            </a:r>
            <a:r>
              <a:rPr lang="en-US" altLang="zh-CN" sz="2400" smtClean="0">
                <a:sym typeface="Symbol" pitchFamily="18" charset="2"/>
              </a:rPr>
              <a:t>)=</a:t>
            </a:r>
            <a:r>
              <a:rPr lang="en-US" altLang="zh-CN" sz="2400" i="1" smtClean="0">
                <a:sym typeface="Symbol" pitchFamily="18" charset="2"/>
              </a:rPr>
              <a:t>H</a:t>
            </a:r>
            <a:r>
              <a:rPr lang="en-US" altLang="zh-CN" sz="2400" smtClean="0">
                <a:sym typeface="Symbol" pitchFamily="18" charset="2"/>
              </a:rPr>
              <a:t>, </a:t>
            </a:r>
            <a:r>
              <a:rPr lang="zh-CN" altLang="en-US" sz="2400" smtClean="0"/>
              <a:t>确定</a:t>
            </a:r>
            <a:r>
              <a:rPr lang="en-US" altLang="zh-CN" sz="2400" i="1" smtClean="0"/>
              <a:t>f</a:t>
            </a:r>
            <a:r>
              <a:rPr lang="zh-CN" altLang="en-US" sz="2400" smtClean="0"/>
              <a:t>和</a:t>
            </a:r>
            <a:r>
              <a:rPr lang="zh-CN" altLang="en-US" sz="2400" i="1" smtClean="0">
                <a:sym typeface="Symbol" pitchFamily="18" charset="2"/>
              </a:rPr>
              <a:t></a:t>
            </a:r>
            <a:r>
              <a:rPr lang="zh-CN" altLang="en-US" sz="2400" smtClean="0">
                <a:sym typeface="Symbol" pitchFamily="18" charset="2"/>
              </a:rPr>
              <a:t>的值。</a:t>
            </a:r>
          </a:p>
          <a:p>
            <a:pPr eaLnBrk="1" hangingPunct="1"/>
            <a:r>
              <a:rPr lang="zh-CN" altLang="en-US" sz="2800" smtClean="0">
                <a:solidFill>
                  <a:schemeClr val="hlink"/>
                </a:solidFill>
              </a:rPr>
              <a:t>习题</a:t>
            </a:r>
            <a:r>
              <a:rPr lang="en-US" altLang="zh-CN" sz="2800" smtClean="0">
                <a:solidFill>
                  <a:schemeClr val="hlink"/>
                </a:solidFill>
              </a:rPr>
              <a:t>3</a:t>
            </a:r>
            <a:r>
              <a:rPr lang="zh-CN" altLang="en-US" sz="2800" smtClean="0">
                <a:solidFill>
                  <a:schemeClr val="hlink"/>
                </a:solidFill>
              </a:rPr>
              <a:t>：</a:t>
            </a:r>
            <a:r>
              <a:rPr lang="zh-CN" altLang="en-US" sz="2400" smtClean="0"/>
              <a:t>矢量</a:t>
            </a:r>
            <a:r>
              <a:rPr lang="en-US" altLang="zh-CN" sz="2400" i="1" smtClean="0"/>
              <a:t>Q</a:t>
            </a:r>
            <a:r>
              <a:rPr lang="zh-CN" altLang="en-US" sz="2400" smtClean="0"/>
              <a:t>绕矢量</a:t>
            </a:r>
            <a:r>
              <a:rPr lang="en-US" altLang="zh-CN" sz="2400" i="1" smtClean="0"/>
              <a:t>f</a:t>
            </a:r>
            <a:r>
              <a:rPr lang="zh-CN" altLang="en-US" sz="2400" smtClean="0"/>
              <a:t>旋转</a:t>
            </a:r>
            <a:r>
              <a:rPr lang="zh-CN" altLang="en-US" sz="2400" i="1" smtClean="0">
                <a:sym typeface="Symbol" pitchFamily="18" charset="2"/>
              </a:rPr>
              <a:t></a:t>
            </a:r>
            <a:r>
              <a:rPr lang="zh-CN" altLang="en-US" sz="2400" smtClean="0">
                <a:sym typeface="Symbol" pitchFamily="18" charset="2"/>
              </a:rPr>
              <a:t>角，产生新的</a:t>
            </a:r>
            <a:r>
              <a:rPr lang="zh-CN" altLang="en-US" sz="2400" smtClean="0"/>
              <a:t>矢量</a:t>
            </a:r>
            <a:r>
              <a:rPr lang="en-US" altLang="zh-CN" sz="2400" i="1" smtClean="0"/>
              <a:t>Q </a:t>
            </a:r>
            <a:r>
              <a:rPr lang="en-US" altLang="zh-CN" sz="2400" smtClean="0">
                <a:cs typeface="Times New Roman" pitchFamily="18" charset="0"/>
                <a:sym typeface="Symbol" pitchFamily="18" charset="2"/>
              </a:rPr>
              <a:t></a:t>
            </a:r>
            <a:r>
              <a:rPr lang="zh-CN" altLang="en-US" sz="2400" smtClean="0">
                <a:sym typeface="Symbol" pitchFamily="18" charset="2"/>
              </a:rPr>
              <a:t>，即</a:t>
            </a:r>
            <a:r>
              <a:rPr lang="en-US" altLang="zh-CN" sz="2400" i="1" smtClean="0"/>
              <a:t>Q </a:t>
            </a:r>
            <a:r>
              <a:rPr lang="en-US" altLang="zh-CN" sz="2400" smtClean="0">
                <a:cs typeface="Times New Roman" pitchFamily="18" charset="0"/>
                <a:sym typeface="Symbol" pitchFamily="18" charset="2"/>
              </a:rPr>
              <a:t>= </a:t>
            </a:r>
            <a:r>
              <a:rPr lang="en-US" altLang="zh-CN" sz="2400" i="1" smtClean="0"/>
              <a:t>Rot</a:t>
            </a:r>
            <a:r>
              <a:rPr lang="en-US" altLang="zh-CN" sz="2400" smtClean="0"/>
              <a:t>(</a:t>
            </a:r>
            <a:r>
              <a:rPr lang="en-US" altLang="zh-CN" sz="2400" i="1" smtClean="0"/>
              <a:t>f</a:t>
            </a:r>
            <a:r>
              <a:rPr lang="en-US" altLang="zh-CN" sz="2400" smtClean="0"/>
              <a:t>, </a:t>
            </a:r>
            <a:r>
              <a:rPr lang="en-US" altLang="zh-CN" sz="2400" i="1" smtClean="0">
                <a:sym typeface="Symbol" pitchFamily="18" charset="2"/>
              </a:rPr>
              <a:t></a:t>
            </a:r>
            <a:r>
              <a:rPr lang="en-US" altLang="zh-CN" sz="2400" smtClean="0">
                <a:sym typeface="Symbol" pitchFamily="18" charset="2"/>
              </a:rPr>
              <a:t>) </a:t>
            </a:r>
            <a:r>
              <a:rPr lang="en-US" altLang="zh-CN" sz="2400" i="1" smtClean="0"/>
              <a:t>Q</a:t>
            </a:r>
            <a:r>
              <a:rPr lang="zh-CN" altLang="en-US" sz="2400" smtClean="0"/>
              <a:t>。求证：</a:t>
            </a:r>
          </a:p>
        </p:txBody>
      </p:sp>
      <p:sp>
        <p:nvSpPr>
          <p:cNvPr id="44037" name="Rectangle 4"/>
          <p:cNvSpPr>
            <a:spLocks noChangeArrowheads="1"/>
          </p:cNvSpPr>
          <p:nvPr/>
        </p:nvSpPr>
        <p:spPr bwMode="auto">
          <a:xfrm>
            <a:off x="228600" y="304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endParaRPr kumimoji="0" lang="zh-CN" altLang="en-US" sz="2000" i="1" dirty="0">
              <a:latin typeface="宋体" pitchFamily="2" charset="-122"/>
            </a:endParaRPr>
          </a:p>
        </p:txBody>
      </p:sp>
      <p:graphicFrame>
        <p:nvGraphicFramePr>
          <p:cNvPr id="44038" name="Object 5"/>
          <p:cNvGraphicFramePr>
            <a:graphicFrameLocks noChangeAspect="1"/>
          </p:cNvGraphicFramePr>
          <p:nvPr/>
        </p:nvGraphicFramePr>
        <p:xfrm>
          <a:off x="1851025" y="1905000"/>
          <a:ext cx="1762125" cy="1189038"/>
        </p:xfrm>
        <a:graphic>
          <a:graphicData uri="http://schemas.openxmlformats.org/presentationml/2006/ole">
            <mc:AlternateContent xmlns:mc="http://schemas.openxmlformats.org/markup-compatibility/2006">
              <mc:Choice xmlns:v="urn:schemas-microsoft-com:vml" Requires="v">
                <p:oleObj spid="_x0000_s44118" name="Equation" r:id="rId3" imgW="1333407" imgH="891444" progId="Equation.3">
                  <p:embed/>
                </p:oleObj>
              </mc:Choice>
              <mc:Fallback>
                <p:oleObj name="Equation" r:id="rId3" imgW="1333407" imgH="891444"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1025" y="1905000"/>
                        <a:ext cx="1762125" cy="1189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39" name="Object 7"/>
          <p:cNvGraphicFramePr>
            <a:graphicFrameLocks noChangeAspect="1"/>
          </p:cNvGraphicFramePr>
          <p:nvPr/>
        </p:nvGraphicFramePr>
        <p:xfrm>
          <a:off x="1150938" y="4652963"/>
          <a:ext cx="4114800" cy="282575"/>
        </p:xfrm>
        <a:graphic>
          <a:graphicData uri="http://schemas.openxmlformats.org/presentationml/2006/ole">
            <mc:AlternateContent xmlns:mc="http://schemas.openxmlformats.org/markup-compatibility/2006">
              <mc:Choice xmlns:v="urn:schemas-microsoft-com:vml" Requires="v">
                <p:oleObj spid="_x0000_s44119" name="Equation" r:id="rId5" imgW="2933841" imgH="183008" progId="Equation.3">
                  <p:embed/>
                </p:oleObj>
              </mc:Choice>
              <mc:Fallback>
                <p:oleObj name="Equation" r:id="rId5" imgW="2933841" imgH="183008"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0938" y="4652963"/>
                        <a:ext cx="4114800"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idx="4294967295"/>
          </p:nvPr>
        </p:nvSpPr>
        <p:spPr/>
        <p:txBody>
          <a:bodyPr/>
          <a:lstStyle/>
          <a:p>
            <a:r>
              <a:rPr lang="zh-CN" altLang="en-US" b="1" smtClean="0"/>
              <a:t>思考题</a:t>
            </a:r>
          </a:p>
        </p:txBody>
      </p:sp>
      <p:sp>
        <p:nvSpPr>
          <p:cNvPr id="60419" name="内容占位符 2"/>
          <p:cNvSpPr>
            <a:spLocks noGrp="1"/>
          </p:cNvSpPr>
          <p:nvPr>
            <p:ph idx="4294967295"/>
          </p:nvPr>
        </p:nvSpPr>
        <p:spPr/>
        <p:txBody>
          <a:bodyPr/>
          <a:lstStyle/>
          <a:p>
            <a:pPr>
              <a:buFontTx/>
              <a:buNone/>
            </a:pPr>
            <a:r>
              <a:rPr lang="en-US" altLang="zh-CN" b="1" smtClean="0"/>
              <a:t>1</a:t>
            </a:r>
            <a:r>
              <a:rPr lang="zh-CN" altLang="en-US" b="1" smtClean="0"/>
              <a:t>、自由度，质点，矢量，机动度，其含义分别是什么？</a:t>
            </a:r>
            <a:endParaRPr lang="en-US" altLang="zh-CN" b="1" smtClean="0"/>
          </a:p>
          <a:p>
            <a:pPr>
              <a:buFontTx/>
              <a:buNone/>
            </a:pPr>
            <a:r>
              <a:rPr lang="en-US" altLang="zh-CN" b="1" smtClean="0"/>
              <a:t>2</a:t>
            </a:r>
            <a:r>
              <a:rPr lang="zh-CN" altLang="en-US" b="1" smtClean="0"/>
              <a:t>、旋转矩阵</a:t>
            </a:r>
            <a:r>
              <a:rPr lang="en-US" altLang="zh-CN" b="1" smtClean="0"/>
              <a:t>3</a:t>
            </a:r>
            <a:r>
              <a:rPr lang="zh-CN" altLang="en-US" b="1" smtClean="0"/>
              <a:t>个列向量的意义是什么？有几个独立变量？</a:t>
            </a:r>
            <a:endParaRPr lang="en-US" altLang="zh-CN" b="1" smtClean="0"/>
          </a:p>
          <a:p>
            <a:pPr>
              <a:buFontTx/>
              <a:buNone/>
            </a:pPr>
            <a:r>
              <a:rPr lang="en-US" altLang="zh-CN" b="1" smtClean="0"/>
              <a:t>3</a:t>
            </a:r>
            <a:r>
              <a:rPr lang="zh-CN" altLang="en-US" b="1" smtClean="0"/>
              <a:t>、右乘联体左乘基是什么含义？</a:t>
            </a:r>
            <a:endParaRPr lang="en-US" altLang="zh-CN" b="1" smtClean="0"/>
          </a:p>
          <a:p>
            <a:pPr>
              <a:buFontTx/>
              <a:buNone/>
            </a:pPr>
            <a:r>
              <a:rPr lang="en-US" altLang="zh-CN" b="1" smtClean="0"/>
              <a:t>4</a:t>
            </a:r>
            <a:r>
              <a:rPr lang="zh-CN" altLang="en-US" b="1" smtClean="0"/>
              <a:t>、表示姿态有几种方式？</a:t>
            </a:r>
            <a:endParaRPr lang="en-US" altLang="zh-CN" b="1" smtClean="0"/>
          </a:p>
        </p:txBody>
      </p:sp>
      <p:sp>
        <p:nvSpPr>
          <p:cNvPr id="4" name="灯片编号占位符 5"/>
          <p:cNvSpPr>
            <a:spLocks noGrp="1"/>
          </p:cNvSpPr>
          <p:nvPr>
            <p:ph type="sldNum" sz="quarter" idx="12"/>
          </p:nvPr>
        </p:nvSpPr>
        <p:spPr>
          <a:xfrm>
            <a:off x="65532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CC67B322-A49C-49D6-8BD1-1D10477CC4DC}" type="slidenum">
              <a:rPr lang="en-US" altLang="zh-CN" sz="1400" smtClean="0"/>
              <a:pPr eaLnBrk="1" hangingPunct="1">
                <a:spcBef>
                  <a:spcPct val="0"/>
                </a:spcBef>
                <a:buFontTx/>
                <a:buNone/>
              </a:pPr>
              <a:t>48</a:t>
            </a:fld>
            <a:r>
              <a:rPr lang="en-US" altLang="zh-CN" sz="1400" dirty="0" smtClean="0"/>
              <a:t>/48</a:t>
            </a:r>
          </a:p>
        </p:txBody>
      </p:sp>
    </p:spTree>
    <p:extLst>
      <p:ext uri="{BB962C8B-B14F-4D97-AF65-F5344CB8AC3E}">
        <p14:creationId xmlns:p14="http://schemas.microsoft.com/office/powerpoint/2010/main" val="16738547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barn(inVertical)">
                                      <p:cBhvr>
                                        <p:cTn id="7" dur="500"/>
                                        <p:tgtEl>
                                          <p:spTgt spid="604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60419">
                                            <p:txEl>
                                              <p:pRg st="1" end="1"/>
                                            </p:txEl>
                                          </p:spTgt>
                                        </p:tgtEl>
                                        <p:attrNameLst>
                                          <p:attrName>style.visibility</p:attrName>
                                        </p:attrNameLst>
                                      </p:cBhvr>
                                      <p:to>
                                        <p:strVal val="visible"/>
                                      </p:to>
                                    </p:set>
                                    <p:animEffect transition="in" filter="barn(inVertical)">
                                      <p:cBhvr>
                                        <p:cTn id="12" dur="500"/>
                                        <p:tgtEl>
                                          <p:spTgt spid="6041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60419">
                                            <p:txEl>
                                              <p:pRg st="2" end="2"/>
                                            </p:txEl>
                                          </p:spTgt>
                                        </p:tgtEl>
                                        <p:attrNameLst>
                                          <p:attrName>style.visibility</p:attrName>
                                        </p:attrNameLst>
                                      </p:cBhvr>
                                      <p:to>
                                        <p:strVal val="visible"/>
                                      </p:to>
                                    </p:set>
                                    <p:animEffect transition="in" filter="barn(inVertical)">
                                      <p:cBhvr>
                                        <p:cTn id="17" dur="500"/>
                                        <p:tgtEl>
                                          <p:spTgt spid="6041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60419">
                                            <p:txEl>
                                              <p:pRg st="3" end="3"/>
                                            </p:txEl>
                                          </p:spTgt>
                                        </p:tgtEl>
                                        <p:attrNameLst>
                                          <p:attrName>style.visibility</p:attrName>
                                        </p:attrNameLst>
                                      </p:cBhvr>
                                      <p:to>
                                        <p:strVal val="visible"/>
                                      </p:to>
                                    </p:set>
                                    <p:animEffect transition="in" filter="barn(inVertical)">
                                      <p:cBhvr>
                                        <p:cTn id="22" dur="500"/>
                                        <p:tgtEl>
                                          <p:spTgt spid="604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5" descr="IMG_20131128_1301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78FEBC15-4C86-4864-9F2D-F55D8FC53A77}" type="slidenum">
              <a:rPr lang="en-US" altLang="zh-CN" sz="1400" smtClean="0"/>
              <a:pPr eaLnBrk="1" hangingPunct="1">
                <a:spcBef>
                  <a:spcPct val="0"/>
                </a:spcBef>
                <a:buFontTx/>
                <a:buNone/>
              </a:pPr>
              <a:t>49</a:t>
            </a:fld>
            <a:r>
              <a:rPr lang="en-US" altLang="zh-CN" sz="1400" dirty="0" smtClean="0"/>
              <a:t>/48</a:t>
            </a:r>
          </a:p>
        </p:txBody>
      </p:sp>
      <p:sp>
        <p:nvSpPr>
          <p:cNvPr id="43014" name="Text Box 6"/>
          <p:cNvSpPr txBox="1">
            <a:spLocks noChangeArrowheads="1"/>
          </p:cNvSpPr>
          <p:nvPr/>
        </p:nvSpPr>
        <p:spPr bwMode="auto">
          <a:xfrm>
            <a:off x="1403350" y="2997200"/>
            <a:ext cx="6299200" cy="823913"/>
          </a:xfrm>
          <a:prstGeom prst="rect">
            <a:avLst/>
          </a:prstGeom>
          <a:noFill/>
          <a:ln w="9525">
            <a:noFill/>
            <a:miter lim="800000"/>
            <a:headEnd/>
            <a:tailEnd/>
          </a:ln>
          <a:effectLst/>
        </p:spPr>
        <p:txBody>
          <a:bodyPr>
            <a:spAutoFit/>
          </a:bodyPr>
          <a:lstStyle/>
          <a:p>
            <a:pPr>
              <a:spcBef>
                <a:spcPct val="50000"/>
              </a:spcBef>
              <a:defRPr/>
            </a:pPr>
            <a:r>
              <a:rPr lang="zh-CN" altLang="en-US" sz="4800">
                <a:solidFill>
                  <a:srgbClr val="FF66CC"/>
                </a:solidFill>
                <a:effectLst>
                  <a:outerShdw blurRad="38100" dist="38100" dir="2700000" algn="tl">
                    <a:srgbClr val="C0C0C0"/>
                  </a:outerShdw>
                </a:effectLst>
                <a:ea typeface="楷体" pitchFamily="49" charset="-122"/>
              </a:rPr>
              <a:t>祝大家学习生活愉快！</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圆角矩形 37891"/>
          <p:cNvSpPr/>
          <p:nvPr/>
        </p:nvSpPr>
        <p:spPr bwMode="auto">
          <a:xfrm>
            <a:off x="469108" y="1895679"/>
            <a:ext cx="8243352" cy="707887"/>
          </a:xfrm>
          <a:prstGeom prst="roundRect">
            <a:avLst>
              <a:gd name="adj" fmla="val 21915"/>
            </a:avLst>
          </a:prstGeom>
          <a:solidFill>
            <a:srgbClr val="FFFF00"/>
          </a:solidFill>
          <a:ln w="1905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rgbClr val="FFFF00"/>
              </a:solidFill>
              <a:effectLst/>
              <a:latin typeface="Times New Roman" pitchFamily="18" charset="0"/>
              <a:ea typeface="宋体" pitchFamily="2" charset="-122"/>
            </a:endParaRPr>
          </a:p>
        </p:txBody>
      </p:sp>
      <p:sp>
        <p:nvSpPr>
          <p:cNvPr id="37889" name="圆角矩形 37888"/>
          <p:cNvSpPr/>
          <p:nvPr/>
        </p:nvSpPr>
        <p:spPr bwMode="auto">
          <a:xfrm>
            <a:off x="455503" y="1017036"/>
            <a:ext cx="8256956" cy="830997"/>
          </a:xfrm>
          <a:prstGeom prst="roundRect">
            <a:avLst/>
          </a:prstGeom>
          <a:solidFill>
            <a:schemeClr val="accent1">
              <a:lumMod val="40000"/>
              <a:lumOff val="60000"/>
            </a:schemeClr>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3" name="Rectangle 2"/>
          <p:cNvSpPr txBox="1">
            <a:spLocks noChangeArrowheads="1"/>
          </p:cNvSpPr>
          <p:nvPr/>
        </p:nvSpPr>
        <p:spPr bwMode="auto">
          <a:xfrm>
            <a:off x="753706" y="291966"/>
            <a:ext cx="7772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en-US" altLang="zh-CN" sz="3200" kern="0" dirty="0" smtClean="0">
                <a:latin typeface="+mn-lt"/>
                <a:ea typeface="黑体" panose="02010609060101010101" pitchFamily="49" charset="-122"/>
              </a:rPr>
              <a:t>3 </a:t>
            </a:r>
            <a:r>
              <a:rPr lang="zh-CN" altLang="en-US" sz="3200" kern="0" dirty="0" smtClean="0">
                <a:latin typeface="+mn-lt"/>
                <a:ea typeface="黑体" panose="02010609060101010101" pitchFamily="49" charset="-122"/>
              </a:rPr>
              <a:t>并联机构</a:t>
            </a:r>
            <a:endParaRPr lang="zh-CN" altLang="en-US" sz="3200" kern="0" dirty="0" smtClean="0">
              <a:latin typeface="黑体" panose="02010609060101010101" pitchFamily="49" charset="-122"/>
              <a:ea typeface="黑体" panose="02010609060101010101" pitchFamily="49" charset="-122"/>
            </a:endParaRPr>
          </a:p>
        </p:txBody>
      </p:sp>
      <p:sp>
        <p:nvSpPr>
          <p:cNvPr id="4" name="矩形 3"/>
          <p:cNvSpPr/>
          <p:nvPr/>
        </p:nvSpPr>
        <p:spPr>
          <a:xfrm>
            <a:off x="455502" y="1017036"/>
            <a:ext cx="8256957" cy="830997"/>
          </a:xfrm>
          <a:prstGeom prst="rect">
            <a:avLst/>
          </a:prstGeom>
          <a:ln>
            <a:noFill/>
          </a:ln>
        </p:spPr>
        <p:txBody>
          <a:bodyPr wrap="square">
            <a:spAutoFit/>
          </a:bodyPr>
          <a:lstStyle/>
          <a:p>
            <a:pPr algn="just"/>
            <a:r>
              <a:rPr lang="zh-CN" altLang="en-US" dirty="0" smtClean="0">
                <a:latin typeface="黑体" panose="02010609060101010101" pitchFamily="49" charset="-122"/>
                <a:ea typeface="黑体" panose="02010609060101010101" pitchFamily="49" charset="-122"/>
              </a:rPr>
              <a:t>并</a:t>
            </a:r>
            <a:r>
              <a:rPr lang="zh-CN" altLang="zh-CN" dirty="0" smtClean="0">
                <a:latin typeface="黑体" panose="02010609060101010101" pitchFamily="49" charset="-122"/>
                <a:ea typeface="黑体" panose="02010609060101010101" pitchFamily="49" charset="-122"/>
              </a:rPr>
              <a:t>联</a:t>
            </a:r>
            <a:r>
              <a:rPr lang="zh-CN" altLang="zh-CN" dirty="0">
                <a:latin typeface="黑体" panose="02010609060101010101" pitchFamily="49" charset="-122"/>
                <a:ea typeface="黑体" panose="02010609060101010101" pitchFamily="49" charset="-122"/>
              </a:rPr>
              <a:t>机构是指不同关节之间</a:t>
            </a:r>
            <a:r>
              <a:rPr lang="zh-CN" altLang="zh-CN" dirty="0" smtClean="0">
                <a:latin typeface="黑体" panose="02010609060101010101" pitchFamily="49" charset="-122"/>
                <a:ea typeface="黑体" panose="02010609060101010101" pitchFamily="49" charset="-122"/>
              </a:rPr>
              <a:t>为</a:t>
            </a:r>
            <a:r>
              <a:rPr lang="zh-CN" altLang="en-US" dirty="0" smtClean="0">
                <a:latin typeface="黑体" panose="02010609060101010101" pitchFamily="49" charset="-122"/>
                <a:ea typeface="黑体" panose="02010609060101010101" pitchFamily="49" charset="-122"/>
              </a:rPr>
              <a:t>并</a:t>
            </a:r>
            <a:r>
              <a:rPr lang="zh-CN" altLang="zh-CN" dirty="0" smtClean="0">
                <a:latin typeface="黑体" panose="02010609060101010101" pitchFamily="49" charset="-122"/>
                <a:ea typeface="黑体" panose="02010609060101010101" pitchFamily="49" charset="-122"/>
              </a:rPr>
              <a:t>联</a:t>
            </a:r>
            <a:r>
              <a:rPr lang="zh-CN" altLang="zh-CN" dirty="0">
                <a:latin typeface="黑体" panose="02010609060101010101" pitchFamily="49" charset="-122"/>
                <a:ea typeface="黑体" panose="02010609060101010101" pitchFamily="49" charset="-122"/>
              </a:rPr>
              <a:t>，不同连杆之间</a:t>
            </a:r>
            <a:r>
              <a:rPr lang="zh-CN" altLang="zh-CN" dirty="0" smtClean="0">
                <a:latin typeface="黑体" panose="02010609060101010101" pitchFamily="49" charset="-122"/>
                <a:ea typeface="黑体" panose="02010609060101010101" pitchFamily="49" charset="-122"/>
              </a:rPr>
              <a:t>为</a:t>
            </a:r>
            <a:r>
              <a:rPr lang="zh-CN" altLang="en-US" dirty="0" smtClean="0">
                <a:latin typeface="黑体" panose="02010609060101010101" pitchFamily="49" charset="-122"/>
                <a:ea typeface="黑体" panose="02010609060101010101" pitchFamily="49" charset="-122"/>
              </a:rPr>
              <a:t>并</a:t>
            </a:r>
            <a:r>
              <a:rPr lang="zh-CN" altLang="zh-CN" dirty="0" smtClean="0">
                <a:latin typeface="黑体" panose="02010609060101010101" pitchFamily="49" charset="-122"/>
                <a:ea typeface="黑体" panose="02010609060101010101" pitchFamily="49" charset="-122"/>
              </a:rPr>
              <a:t>联</a:t>
            </a:r>
            <a:r>
              <a:rPr lang="zh-CN" altLang="zh-CN" dirty="0">
                <a:latin typeface="黑体" panose="02010609060101010101" pitchFamily="49" charset="-122"/>
                <a:ea typeface="黑体" panose="02010609060101010101" pitchFamily="49" charset="-122"/>
              </a:rPr>
              <a:t>的机构</a:t>
            </a:r>
            <a:r>
              <a:rPr lang="zh-CN"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平</a:t>
            </a:r>
            <a:r>
              <a:rPr lang="zh-CN" altLang="zh-CN" dirty="0" smtClean="0">
                <a:solidFill>
                  <a:srgbClr val="000000"/>
                </a:solidFill>
                <a:ea typeface="黑体" panose="02010609060101010101" pitchFamily="49" charset="-122"/>
              </a:rPr>
              <a:t>面</a:t>
            </a:r>
            <a:r>
              <a:rPr lang="zh-CN" altLang="en-US" dirty="0" smtClean="0">
                <a:solidFill>
                  <a:srgbClr val="000000"/>
                </a:solidFill>
                <a:ea typeface="黑体" panose="02010609060101010101" pitchFamily="49" charset="-122"/>
              </a:rPr>
              <a:t>并联机构</a:t>
            </a:r>
            <a:r>
              <a:rPr lang="zh-CN" altLang="en-US" dirty="0" smtClean="0">
                <a:latin typeface="黑体" panose="02010609060101010101" pitchFamily="49" charset="-122"/>
                <a:ea typeface="黑体" panose="02010609060101010101" pitchFamily="49" charset="-122"/>
              </a:rPr>
              <a:t>，三维空间</a:t>
            </a:r>
            <a:r>
              <a:rPr lang="zh-CN" altLang="en-US" dirty="0">
                <a:solidFill>
                  <a:srgbClr val="000000"/>
                </a:solidFill>
                <a:ea typeface="黑体" panose="02010609060101010101" pitchFamily="49" charset="-122"/>
              </a:rPr>
              <a:t>并联机构</a:t>
            </a:r>
            <a:endParaRPr lang="zh-CN" altLang="en-US" dirty="0">
              <a:latin typeface="黑体" panose="02010609060101010101" pitchFamily="49" charset="-122"/>
              <a:ea typeface="黑体" panose="02010609060101010101" pitchFamily="49" charset="-122"/>
            </a:endParaRPr>
          </a:p>
        </p:txBody>
      </p:sp>
      <p:sp>
        <p:nvSpPr>
          <p:cNvPr id="5" name="矩形 4"/>
          <p:cNvSpPr/>
          <p:nvPr/>
        </p:nvSpPr>
        <p:spPr>
          <a:xfrm>
            <a:off x="524880" y="1895680"/>
            <a:ext cx="8055304" cy="707886"/>
          </a:xfrm>
          <a:prstGeom prst="rect">
            <a:avLst/>
          </a:prstGeom>
        </p:spPr>
        <p:txBody>
          <a:bodyPr wrap="square">
            <a:spAutoFit/>
          </a:bodyPr>
          <a:lstStyle/>
          <a:p>
            <a:r>
              <a:rPr lang="zh-CN" altLang="en-US" sz="2000" dirty="0" smtClean="0">
                <a:solidFill>
                  <a:srgbClr val="000000"/>
                </a:solidFill>
                <a:latin typeface="+mn-lt"/>
              </a:rPr>
              <a:t>平面并联机构：平面内运动，</a:t>
            </a:r>
            <a:r>
              <a:rPr lang="en-US" altLang="zh-CN" sz="2000" dirty="0" smtClean="0">
                <a:solidFill>
                  <a:srgbClr val="000000"/>
                </a:solidFill>
                <a:latin typeface="+mn-lt"/>
              </a:rPr>
              <a:t>3DOF</a:t>
            </a:r>
            <a:r>
              <a:rPr lang="zh-CN" altLang="en-US" sz="2000" dirty="0" smtClean="0">
                <a:solidFill>
                  <a:srgbClr val="000000"/>
                </a:solidFill>
                <a:latin typeface="+mn-lt"/>
              </a:rPr>
              <a:t>，</a:t>
            </a:r>
            <a:r>
              <a:rPr lang="en-US" altLang="zh-CN" sz="2000" dirty="0" smtClean="0">
                <a:solidFill>
                  <a:srgbClr val="000000"/>
                </a:solidFill>
                <a:latin typeface="+mn-lt"/>
              </a:rPr>
              <a:t>RRR</a:t>
            </a:r>
            <a:r>
              <a:rPr lang="zh-CN" altLang="en-US" sz="2000" dirty="0" smtClean="0">
                <a:solidFill>
                  <a:srgbClr val="000000"/>
                </a:solidFill>
                <a:latin typeface="+mn-lt"/>
              </a:rPr>
              <a:t>结构，</a:t>
            </a:r>
            <a:r>
              <a:rPr lang="en-US" altLang="zh-CN" sz="2000" dirty="0" smtClean="0">
                <a:solidFill>
                  <a:srgbClr val="000000"/>
                </a:solidFill>
                <a:latin typeface="+mn-lt"/>
              </a:rPr>
              <a:t>RPR</a:t>
            </a:r>
            <a:r>
              <a:rPr lang="zh-CN" altLang="en-US" sz="2000" dirty="0" smtClean="0">
                <a:solidFill>
                  <a:srgbClr val="000000"/>
                </a:solidFill>
                <a:latin typeface="+mn-lt"/>
              </a:rPr>
              <a:t>结构，</a:t>
            </a:r>
            <a:r>
              <a:rPr lang="en-US" altLang="zh-CN" sz="2000" dirty="0" smtClean="0">
                <a:solidFill>
                  <a:srgbClr val="000000"/>
                </a:solidFill>
                <a:latin typeface="+mn-lt"/>
              </a:rPr>
              <a:t>4</a:t>
            </a:r>
            <a:r>
              <a:rPr lang="zh-CN" altLang="en-US" sz="2000" dirty="0">
                <a:solidFill>
                  <a:srgbClr val="000000"/>
                </a:solidFill>
                <a:latin typeface="+mn-lt"/>
              </a:rPr>
              <a:t>条</a:t>
            </a:r>
            <a:r>
              <a:rPr lang="en-US" altLang="zh-CN" sz="2000" dirty="0">
                <a:solidFill>
                  <a:srgbClr val="000000"/>
                </a:solidFill>
                <a:latin typeface="+mn-lt"/>
              </a:rPr>
              <a:t> PRR</a:t>
            </a:r>
            <a:r>
              <a:rPr lang="zh-CN" altLang="en-US" sz="2000" dirty="0">
                <a:solidFill>
                  <a:srgbClr val="000000"/>
                </a:solidFill>
                <a:latin typeface="+mn-lt"/>
              </a:rPr>
              <a:t>支链的冗余平面并联</a:t>
            </a:r>
            <a:r>
              <a:rPr lang="zh-CN" altLang="en-US" sz="2000" dirty="0" smtClean="0">
                <a:solidFill>
                  <a:srgbClr val="000000"/>
                </a:solidFill>
                <a:latin typeface="+mn-lt"/>
              </a:rPr>
              <a:t>机构</a:t>
            </a:r>
            <a:endParaRPr lang="zh-CN" altLang="en-US" sz="2000" dirty="0">
              <a:latin typeface="+mn-lt"/>
            </a:endParaRPr>
          </a:p>
        </p:txBody>
      </p:sp>
      <p:sp>
        <p:nvSpPr>
          <p:cNvPr id="74" name="圆角矩形 73"/>
          <p:cNvSpPr/>
          <p:nvPr/>
        </p:nvSpPr>
        <p:spPr bwMode="auto">
          <a:xfrm>
            <a:off x="455502" y="2663129"/>
            <a:ext cx="8243352" cy="736339"/>
          </a:xfrm>
          <a:prstGeom prst="roundRect">
            <a:avLst/>
          </a:prstGeom>
          <a:solidFill>
            <a:srgbClr val="FFFF00"/>
          </a:solidFill>
          <a:ln w="9525" cap="flat" cmpd="sng" algn="ctr">
            <a:solidFill>
              <a:srgbClr val="0000CC"/>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smtClean="0">
              <a:ln>
                <a:noFill/>
              </a:ln>
              <a:solidFill>
                <a:schemeClr val="tx1"/>
              </a:solidFill>
              <a:effectLst/>
              <a:latin typeface="+mn-lt"/>
              <a:ea typeface="黑体" panose="02010609060101010101" pitchFamily="49" charset="-122"/>
            </a:endParaRPr>
          </a:p>
        </p:txBody>
      </p:sp>
      <p:sp>
        <p:nvSpPr>
          <p:cNvPr id="75" name="矩形 74"/>
          <p:cNvSpPr/>
          <p:nvPr/>
        </p:nvSpPr>
        <p:spPr>
          <a:xfrm>
            <a:off x="455502" y="2691582"/>
            <a:ext cx="8243352" cy="707886"/>
          </a:xfrm>
          <a:prstGeom prst="rect">
            <a:avLst/>
          </a:prstGeom>
          <a:noFill/>
          <a:ln>
            <a:noFill/>
          </a:ln>
        </p:spPr>
        <p:txBody>
          <a:bodyPr wrap="square">
            <a:spAutoFit/>
          </a:bodyPr>
          <a:lstStyle/>
          <a:p>
            <a:r>
              <a:rPr lang="en-US" altLang="zh-CN" sz="2000" dirty="0">
                <a:solidFill>
                  <a:srgbClr val="0000CC"/>
                </a:solidFill>
                <a:latin typeface="+mn-lt"/>
              </a:rPr>
              <a:t>Delta</a:t>
            </a:r>
            <a:r>
              <a:rPr lang="zh-CN" altLang="en-US" sz="2000" dirty="0">
                <a:solidFill>
                  <a:srgbClr val="0000CC"/>
                </a:solidFill>
                <a:latin typeface="+mn-lt"/>
              </a:rPr>
              <a:t>结构</a:t>
            </a:r>
            <a:r>
              <a:rPr lang="zh-CN" altLang="zh-CN" sz="2000" dirty="0">
                <a:solidFill>
                  <a:srgbClr val="0000CC"/>
                </a:solidFill>
                <a:latin typeface="+mn-lt"/>
              </a:rPr>
              <a:t>特点</a:t>
            </a:r>
            <a:r>
              <a:rPr lang="zh-CN" altLang="zh-CN" sz="2000" dirty="0" smtClean="0">
                <a:solidFill>
                  <a:srgbClr val="0000CC"/>
                </a:solidFill>
                <a:latin typeface="+mn-lt"/>
                <a:ea typeface="黑体" panose="02010609060101010101" pitchFamily="49" charset="-122"/>
              </a:rPr>
              <a:t>：</a:t>
            </a:r>
            <a:r>
              <a:rPr lang="en-US" altLang="zh-CN" sz="2000" dirty="0">
                <a:latin typeface="+mn-lt"/>
                <a:ea typeface="黑体" panose="02010609060101010101" pitchFamily="49" charset="-122"/>
              </a:rPr>
              <a:t>(1) </a:t>
            </a:r>
            <a:r>
              <a:rPr lang="zh-CN" altLang="zh-CN" sz="2000" dirty="0" smtClean="0">
                <a:latin typeface="+mn-lt"/>
                <a:ea typeface="黑体" panose="02010609060101010101" pitchFamily="49" charset="-122"/>
              </a:rPr>
              <a:t>动态</a:t>
            </a:r>
            <a:r>
              <a:rPr lang="zh-CN" altLang="zh-CN" sz="2000" dirty="0">
                <a:latin typeface="+mn-lt"/>
                <a:ea typeface="黑体" panose="02010609060101010101" pitchFamily="49" charset="-122"/>
              </a:rPr>
              <a:t>运动性能好，运动速度高，定位精度高</a:t>
            </a:r>
            <a:r>
              <a:rPr lang="zh-CN" altLang="zh-CN" sz="2000" dirty="0" smtClean="0">
                <a:latin typeface="+mn-lt"/>
                <a:ea typeface="黑体" panose="02010609060101010101" pitchFamily="49" charset="-122"/>
              </a:rPr>
              <a:t>。</a:t>
            </a:r>
            <a:r>
              <a:rPr lang="zh-CN" altLang="en-US" sz="2000" dirty="0" smtClean="0">
                <a:latin typeface="+mn-lt"/>
                <a:ea typeface="黑体" panose="02010609060101010101" pitchFamily="49" charset="-122"/>
              </a:rPr>
              <a:t> </a:t>
            </a:r>
            <a:r>
              <a:rPr lang="en-US" altLang="zh-CN" sz="2000" dirty="0" smtClean="0">
                <a:latin typeface="+mn-lt"/>
                <a:ea typeface="黑体" panose="02010609060101010101" pitchFamily="49" charset="-122"/>
              </a:rPr>
              <a:t>(</a:t>
            </a:r>
            <a:r>
              <a:rPr lang="en-US" altLang="zh-CN" sz="2000" dirty="0">
                <a:latin typeface="+mn-lt"/>
                <a:ea typeface="黑体" panose="02010609060101010101" pitchFamily="49" charset="-122"/>
              </a:rPr>
              <a:t>2) </a:t>
            </a:r>
            <a:r>
              <a:rPr lang="zh-CN" altLang="zh-CN" sz="2000" dirty="0">
                <a:latin typeface="+mn-lt"/>
                <a:ea typeface="黑体" panose="02010609060101010101" pitchFamily="49" charset="-122"/>
              </a:rPr>
              <a:t>机器人末端动平台与上部的静平台自动保持平行。</a:t>
            </a:r>
            <a:endParaRPr lang="zh-CN" altLang="en-US" sz="2000" dirty="0">
              <a:latin typeface="+mn-lt"/>
              <a:ea typeface="黑体" panose="02010609060101010101" pitchFamily="49" charset="-122"/>
            </a:endParaRPr>
          </a:p>
        </p:txBody>
      </p:sp>
      <p:pic>
        <p:nvPicPr>
          <p:cNvPr id="76" name="图片 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27157" y="5628008"/>
            <a:ext cx="976903" cy="1151976"/>
          </a:xfrm>
          <a:prstGeom prst="rect">
            <a:avLst/>
          </a:prstGeom>
        </p:spPr>
      </p:pic>
      <p:pic>
        <p:nvPicPr>
          <p:cNvPr id="77" name="图片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4736" y="5642769"/>
            <a:ext cx="1139902" cy="1122454"/>
          </a:xfrm>
          <a:prstGeom prst="rect">
            <a:avLst/>
          </a:prstGeom>
        </p:spPr>
      </p:pic>
      <p:sp>
        <p:nvSpPr>
          <p:cNvPr id="78" name="圆角矩形 77"/>
          <p:cNvSpPr/>
          <p:nvPr/>
        </p:nvSpPr>
        <p:spPr bwMode="auto">
          <a:xfrm>
            <a:off x="455502" y="3443851"/>
            <a:ext cx="8243352" cy="770601"/>
          </a:xfrm>
          <a:prstGeom prst="roundRect">
            <a:avLst/>
          </a:prstGeom>
          <a:solidFill>
            <a:srgbClr val="FFFF00"/>
          </a:solidFill>
          <a:ln w="9525" cap="flat" cmpd="sng" algn="ctr">
            <a:solidFill>
              <a:srgbClr val="0000CC"/>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smtClean="0">
              <a:ln>
                <a:noFill/>
              </a:ln>
              <a:solidFill>
                <a:schemeClr val="tx1"/>
              </a:solidFill>
              <a:effectLst/>
              <a:latin typeface="+mn-lt"/>
              <a:ea typeface="黑体" panose="02010609060101010101" pitchFamily="49" charset="-122"/>
            </a:endParaRPr>
          </a:p>
        </p:txBody>
      </p:sp>
      <p:sp>
        <p:nvSpPr>
          <p:cNvPr id="79" name="矩形 78"/>
          <p:cNvSpPr/>
          <p:nvPr/>
        </p:nvSpPr>
        <p:spPr>
          <a:xfrm>
            <a:off x="455502" y="3475208"/>
            <a:ext cx="8243352" cy="707886"/>
          </a:xfrm>
          <a:prstGeom prst="rect">
            <a:avLst/>
          </a:prstGeom>
          <a:noFill/>
          <a:ln>
            <a:noFill/>
          </a:ln>
        </p:spPr>
        <p:txBody>
          <a:bodyPr wrap="square">
            <a:spAutoFit/>
          </a:bodyPr>
          <a:lstStyle/>
          <a:p>
            <a:r>
              <a:rPr lang="en-US" altLang="zh-CN" sz="2000" dirty="0">
                <a:solidFill>
                  <a:srgbClr val="0000CC"/>
                </a:solidFill>
                <a:latin typeface="+mn-lt"/>
              </a:rPr>
              <a:t>Stewart</a:t>
            </a:r>
            <a:r>
              <a:rPr lang="zh-CN" altLang="en-US" sz="2000" dirty="0">
                <a:solidFill>
                  <a:srgbClr val="0000CC"/>
                </a:solidFill>
                <a:latin typeface="+mn-lt"/>
              </a:rPr>
              <a:t>结构</a:t>
            </a:r>
            <a:r>
              <a:rPr lang="zh-CN" altLang="zh-CN" sz="2000" dirty="0" smtClean="0">
                <a:solidFill>
                  <a:srgbClr val="0000CC"/>
                </a:solidFill>
                <a:latin typeface="+mn-lt"/>
                <a:ea typeface="黑体" panose="02010609060101010101" pitchFamily="49" charset="-122"/>
              </a:rPr>
              <a:t>特点：</a:t>
            </a:r>
            <a:r>
              <a:rPr lang="en-US" altLang="zh-CN" sz="2000" dirty="0">
                <a:latin typeface="+mn-lt"/>
                <a:ea typeface="黑体" panose="02010609060101010101" pitchFamily="49" charset="-122"/>
              </a:rPr>
              <a:t>(1</a:t>
            </a:r>
            <a:r>
              <a:rPr lang="en-US" altLang="zh-CN" sz="2000" dirty="0" smtClean="0">
                <a:latin typeface="+mn-lt"/>
                <a:ea typeface="黑体" panose="02010609060101010101" pitchFamily="49" charset="-122"/>
              </a:rPr>
              <a:t>)</a:t>
            </a:r>
            <a:r>
              <a:rPr lang="zh-CN" altLang="zh-CN" sz="2000" dirty="0">
                <a:latin typeface="+mn-lt"/>
                <a:ea typeface="黑体" panose="02010609060101010101" pitchFamily="49" charset="-122"/>
              </a:rPr>
              <a:t>高精度，高刚度，大负载。</a:t>
            </a:r>
            <a:r>
              <a:rPr lang="en-US" altLang="zh-CN" sz="2000" dirty="0">
                <a:latin typeface="+mn-lt"/>
                <a:ea typeface="黑体" panose="02010609060101010101" pitchFamily="49" charset="-122"/>
              </a:rPr>
              <a:t>(2) </a:t>
            </a:r>
            <a:r>
              <a:rPr lang="zh-CN" altLang="zh-CN" sz="2000" dirty="0">
                <a:latin typeface="+mn-lt"/>
                <a:ea typeface="黑体" panose="02010609060101010101" pitchFamily="49" charset="-122"/>
              </a:rPr>
              <a:t>运动范围较小。</a:t>
            </a:r>
            <a:r>
              <a:rPr lang="en-US" altLang="zh-CN" sz="2000" dirty="0">
                <a:latin typeface="+mn-lt"/>
                <a:ea typeface="黑体" panose="02010609060101010101" pitchFamily="49" charset="-122"/>
              </a:rPr>
              <a:t>(3) </a:t>
            </a:r>
            <a:r>
              <a:rPr lang="zh-CN" altLang="zh-CN" sz="2000" dirty="0">
                <a:latin typeface="+mn-lt"/>
                <a:ea typeface="黑体" panose="02010609060101010101" pitchFamily="49" charset="-122"/>
              </a:rPr>
              <a:t>位置与姿态强耦合。</a:t>
            </a:r>
            <a:endParaRPr lang="zh-CN" altLang="en-US" sz="2000" dirty="0">
              <a:latin typeface="+mn-lt"/>
              <a:ea typeface="黑体" panose="02010609060101010101" pitchFamily="49" charset="-122"/>
            </a:endParaRPr>
          </a:p>
        </p:txBody>
      </p:sp>
      <p:sp>
        <p:nvSpPr>
          <p:cNvPr id="80" name="圆角矩形 79"/>
          <p:cNvSpPr/>
          <p:nvPr/>
        </p:nvSpPr>
        <p:spPr bwMode="auto">
          <a:xfrm>
            <a:off x="469108" y="4247305"/>
            <a:ext cx="8243352" cy="760976"/>
          </a:xfrm>
          <a:prstGeom prst="roundRect">
            <a:avLst/>
          </a:prstGeom>
          <a:solidFill>
            <a:srgbClr val="FFFF00"/>
          </a:solidFill>
          <a:ln w="9525" cap="flat" cmpd="sng" algn="ctr">
            <a:solidFill>
              <a:srgbClr val="0000CC"/>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smtClean="0">
              <a:ln>
                <a:noFill/>
              </a:ln>
              <a:solidFill>
                <a:schemeClr val="tx1"/>
              </a:solidFill>
              <a:effectLst/>
              <a:latin typeface="+mn-lt"/>
              <a:ea typeface="黑体" panose="02010609060101010101" pitchFamily="49" charset="-122"/>
            </a:endParaRPr>
          </a:p>
        </p:txBody>
      </p:sp>
      <p:sp>
        <p:nvSpPr>
          <p:cNvPr id="81" name="矩形 80"/>
          <p:cNvSpPr/>
          <p:nvPr/>
        </p:nvSpPr>
        <p:spPr>
          <a:xfrm>
            <a:off x="469108" y="4300395"/>
            <a:ext cx="8243352" cy="707886"/>
          </a:xfrm>
          <a:prstGeom prst="rect">
            <a:avLst/>
          </a:prstGeom>
          <a:noFill/>
          <a:ln>
            <a:noFill/>
          </a:ln>
        </p:spPr>
        <p:txBody>
          <a:bodyPr wrap="square">
            <a:spAutoFit/>
          </a:bodyPr>
          <a:lstStyle/>
          <a:p>
            <a:r>
              <a:rPr lang="zh-CN" altLang="en-US" sz="2000" dirty="0" smtClean="0">
                <a:solidFill>
                  <a:srgbClr val="0000CC"/>
                </a:solidFill>
                <a:latin typeface="+mn-lt"/>
              </a:rPr>
              <a:t>正交结构</a:t>
            </a:r>
            <a:r>
              <a:rPr lang="zh-CN" altLang="zh-CN" sz="2000" dirty="0" smtClean="0">
                <a:solidFill>
                  <a:srgbClr val="0000CC"/>
                </a:solidFill>
                <a:latin typeface="+mn-lt"/>
                <a:ea typeface="黑体" panose="02010609060101010101" pitchFamily="49" charset="-122"/>
              </a:rPr>
              <a:t>特点：</a:t>
            </a:r>
            <a:r>
              <a:rPr lang="en-US" altLang="zh-CN" sz="2000" dirty="0">
                <a:latin typeface="+mn-lt"/>
                <a:ea typeface="黑体" panose="02010609060101010101" pitchFamily="49" charset="-122"/>
              </a:rPr>
              <a:t>(1) </a:t>
            </a:r>
            <a:r>
              <a:rPr lang="zh-CN" altLang="zh-CN" sz="2000" dirty="0" smtClean="0">
                <a:latin typeface="+mn-lt"/>
                <a:ea typeface="黑体" panose="02010609060101010101" pitchFamily="49" charset="-122"/>
              </a:rPr>
              <a:t>位置</a:t>
            </a:r>
            <a:r>
              <a:rPr lang="zh-CN" altLang="zh-CN" sz="2000" dirty="0">
                <a:latin typeface="+mn-lt"/>
                <a:ea typeface="黑体" panose="02010609060101010101" pitchFamily="49" charset="-122"/>
              </a:rPr>
              <a:t>和姿态耦合性弱。</a:t>
            </a:r>
            <a:r>
              <a:rPr lang="en-US" altLang="zh-CN" sz="2000" dirty="0">
                <a:latin typeface="+mn-lt"/>
                <a:ea typeface="黑体" panose="02010609060101010101" pitchFamily="49" charset="-122"/>
              </a:rPr>
              <a:t>(2) </a:t>
            </a:r>
            <a:r>
              <a:rPr lang="zh-CN" altLang="zh-CN" sz="2000" dirty="0" smtClean="0">
                <a:latin typeface="+mn-lt"/>
                <a:ea typeface="黑体" panose="02010609060101010101" pitchFamily="49" charset="-122"/>
              </a:rPr>
              <a:t>既能大</a:t>
            </a:r>
            <a:r>
              <a:rPr lang="zh-CN" altLang="zh-CN" sz="2000" dirty="0">
                <a:latin typeface="+mn-lt"/>
                <a:ea typeface="黑体" panose="02010609060101010101" pitchFamily="49" charset="-122"/>
              </a:rPr>
              <a:t>范围</a:t>
            </a:r>
            <a:r>
              <a:rPr lang="zh-CN" altLang="zh-CN" sz="2000" dirty="0" smtClean="0">
                <a:latin typeface="+mn-lt"/>
                <a:ea typeface="黑体" panose="02010609060101010101" pitchFamily="49" charset="-122"/>
              </a:rPr>
              <a:t>、低</a:t>
            </a:r>
            <a:r>
              <a:rPr lang="zh-CN" altLang="zh-CN" sz="2000" dirty="0">
                <a:latin typeface="+mn-lt"/>
                <a:ea typeface="黑体" panose="02010609060101010101" pitchFamily="49" charset="-122"/>
              </a:rPr>
              <a:t>精度运动，又</a:t>
            </a:r>
            <a:r>
              <a:rPr lang="zh-CN" altLang="zh-CN" sz="2000" dirty="0" smtClean="0">
                <a:latin typeface="+mn-lt"/>
                <a:ea typeface="黑体" panose="02010609060101010101" pitchFamily="49" charset="-122"/>
              </a:rPr>
              <a:t>能小</a:t>
            </a:r>
            <a:r>
              <a:rPr lang="zh-CN" altLang="zh-CN" sz="2000" dirty="0">
                <a:latin typeface="+mn-lt"/>
                <a:ea typeface="黑体" panose="02010609060101010101" pitchFamily="49" charset="-122"/>
              </a:rPr>
              <a:t>范围</a:t>
            </a:r>
            <a:r>
              <a:rPr lang="zh-CN" altLang="zh-CN" sz="2000" dirty="0" smtClean="0">
                <a:latin typeface="+mn-lt"/>
                <a:ea typeface="黑体" panose="02010609060101010101" pitchFamily="49" charset="-122"/>
              </a:rPr>
              <a:t>、高</a:t>
            </a:r>
            <a:r>
              <a:rPr lang="zh-CN" altLang="zh-CN" sz="2000" dirty="0">
                <a:latin typeface="+mn-lt"/>
                <a:ea typeface="黑体" panose="02010609060101010101" pitchFamily="49" charset="-122"/>
              </a:rPr>
              <a:t>精度运动。</a:t>
            </a:r>
            <a:r>
              <a:rPr lang="en-US" altLang="zh-CN" sz="2000" dirty="0">
                <a:latin typeface="+mn-lt"/>
                <a:ea typeface="黑体" panose="02010609060101010101" pitchFamily="49" charset="-122"/>
              </a:rPr>
              <a:t>(3) </a:t>
            </a:r>
            <a:r>
              <a:rPr lang="zh-CN" altLang="zh-CN" sz="2000" dirty="0">
                <a:latin typeface="+mn-lt"/>
                <a:ea typeface="黑体" panose="02010609060101010101" pitchFamily="49" charset="-122"/>
              </a:rPr>
              <a:t>运动学和逆向运动学较简单。</a:t>
            </a:r>
            <a:endParaRPr lang="zh-CN" altLang="en-US" sz="2000" dirty="0">
              <a:latin typeface="+mn-lt"/>
              <a:ea typeface="黑体" panose="02010609060101010101" pitchFamily="49" charset="-122"/>
            </a:endParaRPr>
          </a:p>
        </p:txBody>
      </p:sp>
      <p:sp>
        <p:nvSpPr>
          <p:cNvPr id="82" name="圆角矩形 81"/>
          <p:cNvSpPr/>
          <p:nvPr/>
        </p:nvSpPr>
        <p:spPr bwMode="auto">
          <a:xfrm>
            <a:off x="469108" y="5064032"/>
            <a:ext cx="8243352" cy="453200"/>
          </a:xfrm>
          <a:prstGeom prst="roundRect">
            <a:avLst/>
          </a:prstGeom>
          <a:solidFill>
            <a:srgbClr val="FFFF00"/>
          </a:solidFill>
          <a:ln w="9525" cap="flat" cmpd="sng" algn="ctr">
            <a:solidFill>
              <a:srgbClr val="0000CC"/>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smtClean="0">
              <a:ln>
                <a:noFill/>
              </a:ln>
              <a:solidFill>
                <a:schemeClr val="tx1"/>
              </a:solidFill>
              <a:effectLst/>
              <a:latin typeface="+mn-lt"/>
              <a:ea typeface="黑体" panose="02010609060101010101" pitchFamily="49" charset="-122"/>
            </a:endParaRPr>
          </a:p>
        </p:txBody>
      </p:sp>
      <p:sp>
        <p:nvSpPr>
          <p:cNvPr id="83" name="矩形 82"/>
          <p:cNvSpPr/>
          <p:nvPr/>
        </p:nvSpPr>
        <p:spPr>
          <a:xfrm>
            <a:off x="469108" y="5090577"/>
            <a:ext cx="8243352" cy="400110"/>
          </a:xfrm>
          <a:prstGeom prst="rect">
            <a:avLst/>
          </a:prstGeom>
          <a:noFill/>
          <a:ln>
            <a:noFill/>
          </a:ln>
        </p:spPr>
        <p:txBody>
          <a:bodyPr wrap="square">
            <a:spAutoFit/>
          </a:bodyPr>
          <a:lstStyle/>
          <a:p>
            <a:r>
              <a:rPr lang="zh-CN" altLang="en-US" sz="2000" dirty="0" smtClean="0">
                <a:solidFill>
                  <a:srgbClr val="0000CC"/>
                </a:solidFill>
                <a:latin typeface="+mn-lt"/>
                <a:ea typeface="黑体" panose="02010609060101010101" pitchFamily="49" charset="-122"/>
              </a:rPr>
              <a:t>绳索结构</a:t>
            </a:r>
            <a:r>
              <a:rPr lang="zh-CN" altLang="zh-CN" sz="2000" dirty="0" smtClean="0">
                <a:solidFill>
                  <a:srgbClr val="0000CC"/>
                </a:solidFill>
                <a:latin typeface="+mn-lt"/>
                <a:ea typeface="黑体" panose="02010609060101010101" pitchFamily="49" charset="-122"/>
              </a:rPr>
              <a:t>特点：</a:t>
            </a:r>
            <a:r>
              <a:rPr lang="en-US" altLang="zh-CN" sz="2000" dirty="0">
                <a:latin typeface="+mn-lt"/>
                <a:ea typeface="黑体" panose="02010609060101010101" pitchFamily="49" charset="-122"/>
              </a:rPr>
              <a:t>(1) </a:t>
            </a:r>
            <a:r>
              <a:rPr lang="zh-CN" altLang="zh-CN" sz="2000" dirty="0">
                <a:latin typeface="+mn-lt"/>
                <a:ea typeface="黑体" panose="02010609060101010101" pitchFamily="49" charset="-122"/>
              </a:rPr>
              <a:t>成本较低。</a:t>
            </a:r>
            <a:r>
              <a:rPr lang="en-US" altLang="zh-CN" sz="2000" dirty="0">
                <a:latin typeface="+mn-lt"/>
                <a:ea typeface="黑体" panose="02010609060101010101" pitchFamily="49" charset="-122"/>
              </a:rPr>
              <a:t>(2) </a:t>
            </a:r>
            <a:r>
              <a:rPr lang="zh-CN" altLang="zh-CN" sz="2000" dirty="0">
                <a:latin typeface="+mn-lt"/>
                <a:ea typeface="黑体" panose="02010609060101010101" pitchFamily="49" charset="-122"/>
              </a:rPr>
              <a:t>工作范围大。</a:t>
            </a:r>
            <a:r>
              <a:rPr lang="en-US" altLang="zh-CN" sz="2000" dirty="0">
                <a:latin typeface="+mn-lt"/>
                <a:ea typeface="黑体" panose="02010609060101010101" pitchFamily="49" charset="-122"/>
              </a:rPr>
              <a:t>(3) </a:t>
            </a:r>
            <a:r>
              <a:rPr lang="zh-CN" altLang="zh-CN" sz="2000" dirty="0">
                <a:latin typeface="+mn-lt"/>
                <a:ea typeface="黑体" panose="02010609060101010101" pitchFamily="49" charset="-122"/>
              </a:rPr>
              <a:t>控制难度高。</a:t>
            </a:r>
            <a:endParaRPr lang="zh-CN" altLang="en-US" sz="2000" dirty="0">
              <a:latin typeface="+mn-lt"/>
              <a:ea typeface="黑体" panose="02010609060101010101" pitchFamily="49" charset="-122"/>
            </a:endParaRPr>
          </a:p>
        </p:txBody>
      </p:sp>
      <p:pic>
        <p:nvPicPr>
          <p:cNvPr id="84" name="图片 83"/>
          <p:cNvPicPr/>
          <p:nvPr/>
        </p:nvPicPr>
        <p:blipFill>
          <a:blip r:embed="rId4" cstate="print">
            <a:extLst>
              <a:ext uri="{28A0092B-C50C-407E-A947-70E740481C1C}">
                <a14:useLocalDpi xmlns:a14="http://schemas.microsoft.com/office/drawing/2010/main" val="0"/>
              </a:ext>
            </a:extLst>
          </a:blip>
          <a:stretch>
            <a:fillRect/>
          </a:stretch>
        </p:blipFill>
        <p:spPr>
          <a:xfrm>
            <a:off x="7460758" y="5666690"/>
            <a:ext cx="1298364" cy="1074612"/>
          </a:xfrm>
          <a:prstGeom prst="rect">
            <a:avLst/>
          </a:prstGeom>
        </p:spPr>
      </p:pic>
      <p:grpSp>
        <p:nvGrpSpPr>
          <p:cNvPr id="85" name="组合 84"/>
          <p:cNvGrpSpPr>
            <a:grpSpLocks noChangeAspect="1"/>
          </p:cNvGrpSpPr>
          <p:nvPr/>
        </p:nvGrpSpPr>
        <p:grpSpPr>
          <a:xfrm>
            <a:off x="6156176" y="5650526"/>
            <a:ext cx="1125597" cy="1106940"/>
            <a:chOff x="0" y="0"/>
            <a:chExt cx="1725706" cy="1694329"/>
          </a:xfrm>
        </p:grpSpPr>
        <p:pic>
          <p:nvPicPr>
            <p:cNvPr id="86" name="图片 8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725706" cy="1694329"/>
            </a:xfrm>
            <a:prstGeom prst="rect">
              <a:avLst/>
            </a:prstGeom>
            <a:noFill/>
            <a:ln>
              <a:noFill/>
            </a:ln>
          </p:spPr>
        </p:pic>
        <p:cxnSp>
          <p:nvCxnSpPr>
            <p:cNvPr id="87" name="直接箭头连接符 86"/>
            <p:cNvCxnSpPr/>
            <p:nvPr/>
          </p:nvCxnSpPr>
          <p:spPr>
            <a:xfrm flipH="1">
              <a:off x="309282" y="1461247"/>
              <a:ext cx="107577" cy="134471"/>
            </a:xfrm>
            <a:prstGeom prst="straightConnector1">
              <a:avLst/>
            </a:prstGeom>
            <a:ln>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p:nvPr/>
          </p:nvCxnSpPr>
          <p:spPr>
            <a:xfrm>
              <a:off x="416859" y="1465729"/>
              <a:ext cx="156845" cy="0"/>
            </a:xfrm>
            <a:prstGeom prst="straightConnector1">
              <a:avLst/>
            </a:prstGeom>
            <a:ln>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flipV="1">
              <a:off x="416859" y="1299882"/>
              <a:ext cx="0" cy="161363"/>
            </a:xfrm>
            <a:prstGeom prst="straightConnector1">
              <a:avLst/>
            </a:prstGeom>
            <a:ln>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sp>
          <p:nvSpPr>
            <p:cNvPr id="90" name="文本框 2"/>
            <p:cNvSpPr txBox="1">
              <a:spLocks noChangeArrowheads="1"/>
            </p:cNvSpPr>
            <p:nvPr/>
          </p:nvSpPr>
          <p:spPr bwMode="auto">
            <a:xfrm>
              <a:off x="197224" y="1425388"/>
              <a:ext cx="170180" cy="183515"/>
            </a:xfrm>
            <a:prstGeom prst="rect">
              <a:avLst/>
            </a:prstGeom>
            <a:noFill/>
            <a:ln w="9525">
              <a:noFill/>
              <a:miter lim="800000"/>
              <a:headEnd/>
              <a:tailEnd/>
            </a:ln>
          </p:spPr>
          <p:txBody>
            <a:bodyPr rot="0" vert="horz" wrap="square" lIns="36000" tIns="36000" rIns="36000" bIns="36000" anchor="t" anchorCtr="0">
              <a:noAutofit/>
            </a:bodyPr>
            <a:lstStyle/>
            <a:p>
              <a:pPr algn="just">
                <a:lnSpc>
                  <a:spcPct val="125000"/>
                </a:lnSpc>
                <a:spcAft>
                  <a:spcPts val="0"/>
                </a:spcAft>
              </a:pPr>
              <a:r>
                <a:rPr lang="en-US" sz="750" kern="100">
                  <a:effectLst/>
                  <a:latin typeface="Times New Roman"/>
                  <a:ea typeface="宋体"/>
                  <a:cs typeface="Calibri"/>
                </a:rPr>
                <a:t>X</a:t>
              </a:r>
              <a:endParaRPr lang="zh-CN" sz="1050" kern="100">
                <a:effectLst/>
                <a:latin typeface="Times New Roman"/>
                <a:ea typeface="宋体"/>
                <a:cs typeface="Calibri"/>
              </a:endParaRPr>
            </a:p>
          </p:txBody>
        </p:sp>
        <p:sp>
          <p:nvSpPr>
            <p:cNvPr id="91" name="文本框 2"/>
            <p:cNvSpPr txBox="1">
              <a:spLocks noChangeArrowheads="1"/>
            </p:cNvSpPr>
            <p:nvPr/>
          </p:nvSpPr>
          <p:spPr bwMode="auto">
            <a:xfrm>
              <a:off x="542365" y="1385047"/>
              <a:ext cx="170180" cy="183515"/>
            </a:xfrm>
            <a:prstGeom prst="rect">
              <a:avLst/>
            </a:prstGeom>
            <a:noFill/>
            <a:ln w="9525">
              <a:noFill/>
              <a:miter lim="800000"/>
              <a:headEnd/>
              <a:tailEnd/>
            </a:ln>
          </p:spPr>
          <p:txBody>
            <a:bodyPr rot="0" vert="horz" wrap="square" lIns="36000" tIns="36000" rIns="36000" bIns="36000" anchor="t" anchorCtr="0">
              <a:noAutofit/>
            </a:bodyPr>
            <a:lstStyle/>
            <a:p>
              <a:pPr algn="just">
                <a:lnSpc>
                  <a:spcPct val="125000"/>
                </a:lnSpc>
                <a:spcAft>
                  <a:spcPts val="0"/>
                </a:spcAft>
              </a:pPr>
              <a:r>
                <a:rPr lang="en-US" sz="750" kern="100">
                  <a:effectLst/>
                  <a:latin typeface="Times New Roman"/>
                  <a:ea typeface="宋体"/>
                  <a:cs typeface="Calibri"/>
                </a:rPr>
                <a:t>Y</a:t>
              </a:r>
              <a:endParaRPr lang="zh-CN" sz="1050" kern="100">
                <a:effectLst/>
                <a:latin typeface="Times New Roman"/>
                <a:ea typeface="宋体"/>
                <a:cs typeface="Calibri"/>
              </a:endParaRPr>
            </a:p>
          </p:txBody>
        </p:sp>
        <p:sp>
          <p:nvSpPr>
            <p:cNvPr id="92" name="文本框 2"/>
            <p:cNvSpPr txBox="1">
              <a:spLocks noChangeArrowheads="1"/>
            </p:cNvSpPr>
            <p:nvPr/>
          </p:nvSpPr>
          <p:spPr bwMode="auto">
            <a:xfrm>
              <a:off x="421341" y="1228165"/>
              <a:ext cx="170180" cy="183515"/>
            </a:xfrm>
            <a:prstGeom prst="rect">
              <a:avLst/>
            </a:prstGeom>
            <a:noFill/>
            <a:ln w="9525">
              <a:noFill/>
              <a:miter lim="800000"/>
              <a:headEnd/>
              <a:tailEnd/>
            </a:ln>
          </p:spPr>
          <p:txBody>
            <a:bodyPr rot="0" vert="horz" wrap="square" lIns="36000" tIns="36000" rIns="36000" bIns="36000" anchor="t" anchorCtr="0">
              <a:noAutofit/>
            </a:bodyPr>
            <a:lstStyle/>
            <a:p>
              <a:pPr algn="just">
                <a:lnSpc>
                  <a:spcPct val="125000"/>
                </a:lnSpc>
                <a:spcAft>
                  <a:spcPts val="0"/>
                </a:spcAft>
              </a:pPr>
              <a:r>
                <a:rPr lang="en-US" sz="750" kern="100">
                  <a:effectLst/>
                  <a:latin typeface="Times New Roman"/>
                  <a:ea typeface="宋体"/>
                  <a:cs typeface="Calibri"/>
                </a:rPr>
                <a:t>Z</a:t>
              </a:r>
              <a:endParaRPr lang="zh-CN" sz="1050" kern="100">
                <a:effectLst/>
                <a:latin typeface="Times New Roman"/>
                <a:ea typeface="宋体"/>
                <a:cs typeface="Calibri"/>
              </a:endParaRPr>
            </a:p>
          </p:txBody>
        </p:sp>
      </p:grpSp>
      <p:pic>
        <p:nvPicPr>
          <p:cNvPr id="93" name="图片 9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6201" y="5650526"/>
            <a:ext cx="1263491" cy="1106940"/>
          </a:xfrm>
          <a:prstGeom prst="rect">
            <a:avLst/>
          </a:prstGeom>
        </p:spPr>
      </p:pic>
      <p:grpSp>
        <p:nvGrpSpPr>
          <p:cNvPr id="94" name="组合 93"/>
          <p:cNvGrpSpPr>
            <a:grpSpLocks noChangeAspect="1"/>
          </p:cNvGrpSpPr>
          <p:nvPr/>
        </p:nvGrpSpPr>
        <p:grpSpPr>
          <a:xfrm>
            <a:off x="140727" y="5625399"/>
            <a:ext cx="1100680" cy="1157195"/>
            <a:chOff x="0" y="0"/>
            <a:chExt cx="1680647" cy="1766570"/>
          </a:xfrm>
        </p:grpSpPr>
        <p:sp>
          <p:nvSpPr>
            <p:cNvPr id="95" name="等腰三角形 94"/>
            <p:cNvSpPr/>
            <p:nvPr/>
          </p:nvSpPr>
          <p:spPr>
            <a:xfrm rot="1169389">
              <a:off x="575310" y="613410"/>
              <a:ext cx="381735" cy="374964"/>
            </a:xfrm>
            <a:prstGeom prst="triangle">
              <a:avLst/>
            </a:prstGeom>
            <a:solidFill>
              <a:schemeClr val="accent1">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96" name="组合 95"/>
            <p:cNvGrpSpPr/>
            <p:nvPr/>
          </p:nvGrpSpPr>
          <p:grpSpPr>
            <a:xfrm rot="13270249">
              <a:off x="746764" y="1283970"/>
              <a:ext cx="933883" cy="83401"/>
              <a:chOff x="0" y="0"/>
              <a:chExt cx="1304925" cy="119062"/>
            </a:xfrm>
          </p:grpSpPr>
          <p:sp>
            <p:nvSpPr>
              <p:cNvPr id="131" name="椭圆 130"/>
              <p:cNvSpPr/>
              <p:nvPr/>
            </p:nvSpPr>
            <p:spPr>
              <a:xfrm>
                <a:off x="0" y="14287"/>
                <a:ext cx="85725" cy="8572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cxnSp>
            <p:nvCxnSpPr>
              <p:cNvPr id="132" name="直接连接符 131"/>
              <p:cNvCxnSpPr/>
              <p:nvPr/>
            </p:nvCxnSpPr>
            <p:spPr>
              <a:xfrm>
                <a:off x="85725" y="57150"/>
                <a:ext cx="4044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矩形 132"/>
              <p:cNvSpPr/>
              <p:nvPr/>
            </p:nvSpPr>
            <p:spPr>
              <a:xfrm>
                <a:off x="490538" y="0"/>
                <a:ext cx="223520" cy="11874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cxnSp>
            <p:nvCxnSpPr>
              <p:cNvPr id="134" name="直接连接符 133"/>
              <p:cNvCxnSpPr/>
              <p:nvPr/>
            </p:nvCxnSpPr>
            <p:spPr>
              <a:xfrm>
                <a:off x="714375" y="0"/>
                <a:ext cx="2146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714375" y="119062"/>
                <a:ext cx="2146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714375" y="57150"/>
                <a:ext cx="5048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椭圆 136"/>
              <p:cNvSpPr/>
              <p:nvPr/>
            </p:nvSpPr>
            <p:spPr>
              <a:xfrm>
                <a:off x="1219200" y="14287"/>
                <a:ext cx="85725" cy="85725"/>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97" name="组合 96"/>
            <p:cNvGrpSpPr/>
            <p:nvPr/>
          </p:nvGrpSpPr>
          <p:grpSpPr>
            <a:xfrm flipH="1" flipV="1">
              <a:off x="45720" y="0"/>
              <a:ext cx="166370" cy="71120"/>
              <a:chOff x="0" y="0"/>
              <a:chExt cx="166370" cy="71120"/>
            </a:xfrm>
          </p:grpSpPr>
          <p:cxnSp>
            <p:nvCxnSpPr>
              <p:cNvPr id="126" name="直接连接符 125"/>
              <p:cNvCxnSpPr/>
              <p:nvPr/>
            </p:nvCxnSpPr>
            <p:spPr>
              <a:xfrm>
                <a:off x="0" y="0"/>
                <a:ext cx="166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flipH="1">
                <a:off x="0" y="0"/>
                <a:ext cx="38100" cy="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H="1">
                <a:off x="38100" y="0"/>
                <a:ext cx="38100" cy="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a:off x="76200" y="0"/>
                <a:ext cx="38100" cy="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4300" y="0"/>
                <a:ext cx="38100" cy="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8" name="组合 97"/>
            <p:cNvGrpSpPr/>
            <p:nvPr/>
          </p:nvGrpSpPr>
          <p:grpSpPr>
            <a:xfrm rot="2184271">
              <a:off x="15240" y="323849"/>
              <a:ext cx="933883" cy="83401"/>
              <a:chOff x="0" y="0"/>
              <a:chExt cx="1304925" cy="119062"/>
            </a:xfrm>
          </p:grpSpPr>
          <p:sp>
            <p:nvSpPr>
              <p:cNvPr id="119" name="椭圆 118"/>
              <p:cNvSpPr/>
              <p:nvPr/>
            </p:nvSpPr>
            <p:spPr>
              <a:xfrm>
                <a:off x="0" y="14287"/>
                <a:ext cx="85725" cy="8572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cxnSp>
            <p:nvCxnSpPr>
              <p:cNvPr id="120" name="直接连接符 119"/>
              <p:cNvCxnSpPr/>
              <p:nvPr/>
            </p:nvCxnSpPr>
            <p:spPr>
              <a:xfrm>
                <a:off x="85725" y="57150"/>
                <a:ext cx="4044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490538" y="0"/>
                <a:ext cx="223520" cy="11874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cxnSp>
            <p:nvCxnSpPr>
              <p:cNvPr id="122" name="直接连接符 121"/>
              <p:cNvCxnSpPr/>
              <p:nvPr/>
            </p:nvCxnSpPr>
            <p:spPr>
              <a:xfrm>
                <a:off x="714375" y="0"/>
                <a:ext cx="2146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714375" y="119062"/>
                <a:ext cx="2146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714375" y="57150"/>
                <a:ext cx="5048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椭圆 124"/>
              <p:cNvSpPr/>
              <p:nvPr/>
            </p:nvSpPr>
            <p:spPr>
              <a:xfrm>
                <a:off x="1219200" y="14287"/>
                <a:ext cx="85725" cy="85725"/>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99" name="组合 98"/>
            <p:cNvGrpSpPr/>
            <p:nvPr/>
          </p:nvGrpSpPr>
          <p:grpSpPr>
            <a:xfrm rot="18053509">
              <a:off x="-156212" y="1253487"/>
              <a:ext cx="916530" cy="84981"/>
              <a:chOff x="0" y="0"/>
              <a:chExt cx="1304925" cy="119062"/>
            </a:xfrm>
          </p:grpSpPr>
          <p:sp>
            <p:nvSpPr>
              <p:cNvPr id="112" name="椭圆 111"/>
              <p:cNvSpPr/>
              <p:nvPr/>
            </p:nvSpPr>
            <p:spPr>
              <a:xfrm>
                <a:off x="0" y="14287"/>
                <a:ext cx="85725" cy="8572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cxnSp>
            <p:nvCxnSpPr>
              <p:cNvPr id="113" name="直接连接符 112"/>
              <p:cNvCxnSpPr/>
              <p:nvPr/>
            </p:nvCxnSpPr>
            <p:spPr>
              <a:xfrm>
                <a:off x="85725" y="57150"/>
                <a:ext cx="4044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矩形 113"/>
              <p:cNvSpPr/>
              <p:nvPr/>
            </p:nvSpPr>
            <p:spPr>
              <a:xfrm>
                <a:off x="490538" y="0"/>
                <a:ext cx="223520" cy="11874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cxnSp>
            <p:nvCxnSpPr>
              <p:cNvPr id="115" name="直接连接符 114"/>
              <p:cNvCxnSpPr/>
              <p:nvPr/>
            </p:nvCxnSpPr>
            <p:spPr>
              <a:xfrm>
                <a:off x="714375" y="0"/>
                <a:ext cx="2146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714375" y="119062"/>
                <a:ext cx="2146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14375" y="57150"/>
                <a:ext cx="5048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椭圆 117"/>
              <p:cNvSpPr/>
              <p:nvPr/>
            </p:nvSpPr>
            <p:spPr>
              <a:xfrm>
                <a:off x="1219200" y="14287"/>
                <a:ext cx="85725" cy="85725"/>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00" name="组合 99"/>
            <p:cNvGrpSpPr/>
            <p:nvPr/>
          </p:nvGrpSpPr>
          <p:grpSpPr>
            <a:xfrm>
              <a:off x="0" y="1695450"/>
              <a:ext cx="166414" cy="71120"/>
              <a:chOff x="0" y="0"/>
              <a:chExt cx="166370" cy="71120"/>
            </a:xfrm>
          </p:grpSpPr>
          <p:cxnSp>
            <p:nvCxnSpPr>
              <p:cNvPr id="107" name="直接连接符 106"/>
              <p:cNvCxnSpPr/>
              <p:nvPr/>
            </p:nvCxnSpPr>
            <p:spPr>
              <a:xfrm>
                <a:off x="0" y="0"/>
                <a:ext cx="166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0" y="0"/>
                <a:ext cx="38100" cy="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38100" y="0"/>
                <a:ext cx="38100" cy="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76200" y="0"/>
                <a:ext cx="38100" cy="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114300" y="0"/>
                <a:ext cx="38100" cy="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组合 100"/>
            <p:cNvGrpSpPr/>
            <p:nvPr/>
          </p:nvGrpSpPr>
          <p:grpSpPr>
            <a:xfrm>
              <a:off x="1455420" y="1653540"/>
              <a:ext cx="166414" cy="71120"/>
              <a:chOff x="0" y="0"/>
              <a:chExt cx="166370" cy="71120"/>
            </a:xfrm>
          </p:grpSpPr>
          <p:cxnSp>
            <p:nvCxnSpPr>
              <p:cNvPr id="102" name="直接连接符 101"/>
              <p:cNvCxnSpPr/>
              <p:nvPr/>
            </p:nvCxnSpPr>
            <p:spPr>
              <a:xfrm>
                <a:off x="0" y="0"/>
                <a:ext cx="166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0" y="0"/>
                <a:ext cx="38100" cy="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38100" y="0"/>
                <a:ext cx="38100" cy="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200" y="0"/>
                <a:ext cx="38100" cy="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114300" y="0"/>
                <a:ext cx="38100" cy="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38" name="组合 137"/>
          <p:cNvGrpSpPr>
            <a:grpSpLocks noChangeAspect="1"/>
          </p:cNvGrpSpPr>
          <p:nvPr/>
        </p:nvGrpSpPr>
        <p:grpSpPr>
          <a:xfrm>
            <a:off x="1379329" y="5625424"/>
            <a:ext cx="1062840" cy="1157144"/>
            <a:chOff x="0" y="39"/>
            <a:chExt cx="1623794" cy="1766531"/>
          </a:xfrm>
        </p:grpSpPr>
        <p:sp>
          <p:nvSpPr>
            <p:cNvPr id="139" name="等腰三角形 138"/>
            <p:cNvSpPr/>
            <p:nvPr/>
          </p:nvSpPr>
          <p:spPr>
            <a:xfrm rot="1169389">
              <a:off x="576263" y="614363"/>
              <a:ext cx="381861" cy="375171"/>
            </a:xfrm>
            <a:prstGeom prst="triangle">
              <a:avLst/>
            </a:prstGeom>
            <a:solidFill>
              <a:schemeClr val="accent1">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140" name="组合 139"/>
            <p:cNvGrpSpPr/>
            <p:nvPr/>
          </p:nvGrpSpPr>
          <p:grpSpPr>
            <a:xfrm flipH="1" flipV="1">
              <a:off x="47625" y="39"/>
              <a:ext cx="166425" cy="71120"/>
              <a:chOff x="0" y="0"/>
              <a:chExt cx="166370" cy="71120"/>
            </a:xfrm>
          </p:grpSpPr>
          <p:cxnSp>
            <p:nvCxnSpPr>
              <p:cNvPr id="232" name="直接连接符 231"/>
              <p:cNvCxnSpPr/>
              <p:nvPr/>
            </p:nvCxnSpPr>
            <p:spPr>
              <a:xfrm>
                <a:off x="0" y="0"/>
                <a:ext cx="166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flipH="1">
                <a:off x="0" y="0"/>
                <a:ext cx="38100" cy="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flipH="1">
                <a:off x="38100" y="0"/>
                <a:ext cx="38100" cy="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flipH="1">
                <a:off x="76200" y="0"/>
                <a:ext cx="38100" cy="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p:cNvCxnSpPr/>
              <p:nvPr/>
            </p:nvCxnSpPr>
            <p:spPr>
              <a:xfrm flipH="1">
                <a:off x="114300" y="0"/>
                <a:ext cx="38100" cy="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1" name="椭圆 140"/>
            <p:cNvSpPr/>
            <p:nvPr/>
          </p:nvSpPr>
          <p:spPr>
            <a:xfrm rot="2184271">
              <a:off x="100013" y="76200"/>
              <a:ext cx="61370" cy="6008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cxnSp>
          <p:nvCxnSpPr>
            <p:cNvPr id="142" name="直接连接符 141"/>
            <p:cNvCxnSpPr/>
            <p:nvPr/>
          </p:nvCxnSpPr>
          <p:spPr>
            <a:xfrm>
              <a:off x="157163" y="123825"/>
              <a:ext cx="356805" cy="1428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523875" y="266700"/>
              <a:ext cx="309477" cy="3619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8" name="椭圆 207"/>
            <p:cNvSpPr/>
            <p:nvPr/>
          </p:nvSpPr>
          <p:spPr>
            <a:xfrm rot="2184271">
              <a:off x="804863" y="595313"/>
              <a:ext cx="61370" cy="6008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9" name="椭圆 208"/>
            <p:cNvSpPr/>
            <p:nvPr/>
          </p:nvSpPr>
          <p:spPr>
            <a:xfrm rot="13270249">
              <a:off x="1509713" y="1585913"/>
              <a:ext cx="61370" cy="6008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cxnSp>
          <p:nvCxnSpPr>
            <p:cNvPr id="210" name="直接连接符 209"/>
            <p:cNvCxnSpPr/>
            <p:nvPr/>
          </p:nvCxnSpPr>
          <p:spPr>
            <a:xfrm flipH="1" flipV="1">
              <a:off x="1338263" y="1228725"/>
              <a:ext cx="179706" cy="3667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flipH="1" flipV="1">
              <a:off x="904875" y="1062038"/>
              <a:ext cx="406400" cy="139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2" name="椭圆 211"/>
            <p:cNvSpPr/>
            <p:nvPr/>
          </p:nvSpPr>
          <p:spPr>
            <a:xfrm rot="13270249">
              <a:off x="852488" y="1009650"/>
              <a:ext cx="61370" cy="6008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3" name="椭圆 212"/>
            <p:cNvSpPr/>
            <p:nvPr/>
          </p:nvSpPr>
          <p:spPr>
            <a:xfrm rot="18053509">
              <a:off x="47626" y="1633537"/>
              <a:ext cx="60243" cy="6120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cxnSp>
          <p:nvCxnSpPr>
            <p:cNvPr id="214" name="直接连接符 213"/>
            <p:cNvCxnSpPr/>
            <p:nvPr/>
          </p:nvCxnSpPr>
          <p:spPr>
            <a:xfrm flipV="1">
              <a:off x="80963" y="1252538"/>
              <a:ext cx="78423" cy="3835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flipV="1">
              <a:off x="166688" y="928688"/>
              <a:ext cx="347490" cy="323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6" name="椭圆 215"/>
            <p:cNvSpPr/>
            <p:nvPr/>
          </p:nvSpPr>
          <p:spPr>
            <a:xfrm rot="18053509">
              <a:off x="485775" y="895350"/>
              <a:ext cx="60243" cy="61207"/>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17" name="组合 216"/>
            <p:cNvGrpSpPr/>
            <p:nvPr/>
          </p:nvGrpSpPr>
          <p:grpSpPr>
            <a:xfrm>
              <a:off x="0" y="1695450"/>
              <a:ext cx="166469" cy="71120"/>
              <a:chOff x="0" y="0"/>
              <a:chExt cx="166370" cy="71120"/>
            </a:xfrm>
          </p:grpSpPr>
          <p:cxnSp>
            <p:nvCxnSpPr>
              <p:cNvPr id="227" name="直接连接符 226"/>
              <p:cNvCxnSpPr/>
              <p:nvPr/>
            </p:nvCxnSpPr>
            <p:spPr>
              <a:xfrm>
                <a:off x="0" y="0"/>
                <a:ext cx="166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p:nvPr/>
            </p:nvCxnSpPr>
            <p:spPr>
              <a:xfrm flipH="1">
                <a:off x="0" y="0"/>
                <a:ext cx="38100" cy="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flipH="1">
                <a:off x="38100" y="0"/>
                <a:ext cx="38100" cy="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接连接符 229"/>
              <p:cNvCxnSpPr/>
              <p:nvPr/>
            </p:nvCxnSpPr>
            <p:spPr>
              <a:xfrm flipH="1">
                <a:off x="76200" y="0"/>
                <a:ext cx="38100" cy="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p:nvPr/>
            </p:nvCxnSpPr>
            <p:spPr>
              <a:xfrm flipH="1">
                <a:off x="114300" y="0"/>
                <a:ext cx="38100" cy="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8" name="组合 217"/>
            <p:cNvGrpSpPr/>
            <p:nvPr/>
          </p:nvGrpSpPr>
          <p:grpSpPr>
            <a:xfrm>
              <a:off x="1457325" y="1652588"/>
              <a:ext cx="166469" cy="71120"/>
              <a:chOff x="0" y="0"/>
              <a:chExt cx="166370" cy="71120"/>
            </a:xfrm>
          </p:grpSpPr>
          <p:cxnSp>
            <p:nvCxnSpPr>
              <p:cNvPr id="222" name="直接连接符 221"/>
              <p:cNvCxnSpPr/>
              <p:nvPr/>
            </p:nvCxnSpPr>
            <p:spPr>
              <a:xfrm>
                <a:off x="0" y="0"/>
                <a:ext cx="166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flipH="1">
                <a:off x="0" y="0"/>
                <a:ext cx="38100" cy="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nvCxnSpPr>
            <p:spPr>
              <a:xfrm flipH="1">
                <a:off x="38100" y="0"/>
                <a:ext cx="38100" cy="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flipH="1">
                <a:off x="76200" y="0"/>
                <a:ext cx="38100" cy="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flipH="1">
                <a:off x="114300" y="0"/>
                <a:ext cx="38100" cy="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9" name="椭圆 218"/>
            <p:cNvSpPr/>
            <p:nvPr/>
          </p:nvSpPr>
          <p:spPr>
            <a:xfrm rot="2184271">
              <a:off x="490538" y="233363"/>
              <a:ext cx="61370" cy="6008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20" name="椭圆 219"/>
            <p:cNvSpPr/>
            <p:nvPr/>
          </p:nvSpPr>
          <p:spPr>
            <a:xfrm rot="2184271">
              <a:off x="138113" y="1214438"/>
              <a:ext cx="61370" cy="6008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21" name="椭圆 220"/>
            <p:cNvSpPr/>
            <p:nvPr/>
          </p:nvSpPr>
          <p:spPr>
            <a:xfrm rot="2184271">
              <a:off x="1314450" y="1185863"/>
              <a:ext cx="61370" cy="6008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2" name="灯片编号占位符 1"/>
          <p:cNvSpPr>
            <a:spLocks noGrp="1"/>
          </p:cNvSpPr>
          <p:nvPr>
            <p:ph type="sldNum" sz="quarter" idx="12"/>
          </p:nvPr>
        </p:nvSpPr>
        <p:spPr>
          <a:xfrm>
            <a:off x="7250629" y="6276382"/>
            <a:ext cx="1905000" cy="457200"/>
          </a:xfrm>
        </p:spPr>
        <p:txBody>
          <a:bodyPr/>
          <a:lstStyle/>
          <a:p>
            <a:pPr>
              <a:defRPr/>
            </a:pPr>
            <a:fld id="{9F17E5F4-1643-4DD9-9EAD-5103E8EB1AD5}" type="slidenum">
              <a:rPr lang="en-US" altLang="zh-CN" smtClean="0"/>
              <a:pPr>
                <a:defRPr/>
              </a:pPr>
              <a:t>5</a:t>
            </a:fld>
            <a:r>
              <a:rPr lang="en-US" altLang="zh-CN" dirty="0" smtClean="0"/>
              <a:t>/58</a:t>
            </a:r>
            <a:endParaRPr lang="en-US" altLang="zh-CN" dirty="0"/>
          </a:p>
        </p:txBody>
      </p:sp>
    </p:spTree>
    <p:extLst>
      <p:ext uri="{BB962C8B-B14F-4D97-AF65-F5344CB8AC3E}">
        <p14:creationId xmlns:p14="http://schemas.microsoft.com/office/powerpoint/2010/main" val="32246070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auto">
          <a:xfrm>
            <a:off x="251520" y="1052736"/>
            <a:ext cx="8640960" cy="1836204"/>
          </a:xfrm>
          <a:prstGeom prst="roundRect">
            <a:avLst/>
          </a:prstGeom>
          <a:solidFill>
            <a:schemeClr val="accent1">
              <a:lumMod val="40000"/>
              <a:lumOff val="6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黑体" pitchFamily="2" charset="-122"/>
            </a:endParaRPr>
          </a:p>
        </p:txBody>
      </p:sp>
      <p:sp>
        <p:nvSpPr>
          <p:cNvPr id="24579" name="Rectangle 2"/>
          <p:cNvSpPr>
            <a:spLocks noGrp="1" noChangeArrowheads="1"/>
          </p:cNvSpPr>
          <p:nvPr>
            <p:ph type="title"/>
          </p:nvPr>
        </p:nvSpPr>
        <p:spPr>
          <a:xfrm>
            <a:off x="395288" y="260350"/>
            <a:ext cx="8569325" cy="576263"/>
          </a:xfrm>
        </p:spPr>
        <p:txBody>
          <a:bodyPr/>
          <a:lstStyle/>
          <a:p>
            <a:pPr eaLnBrk="1" hangingPunct="1"/>
            <a:r>
              <a:rPr lang="en-US" altLang="zh-CN" sz="3600" dirty="0" smtClean="0">
                <a:solidFill>
                  <a:schemeClr val="tx1"/>
                </a:solidFill>
                <a:ea typeface="黑体" pitchFamily="49" charset="-122"/>
              </a:rPr>
              <a:t>4 </a:t>
            </a:r>
            <a:r>
              <a:rPr lang="zh-CN" altLang="en-US" sz="3600" dirty="0" smtClean="0">
                <a:solidFill>
                  <a:schemeClr val="tx1"/>
                </a:solidFill>
                <a:ea typeface="黑体" pitchFamily="49" charset="-122"/>
              </a:rPr>
              <a:t>轮式</a:t>
            </a:r>
            <a:r>
              <a:rPr lang="zh-CN" altLang="en-US" sz="3600" dirty="0">
                <a:solidFill>
                  <a:schemeClr val="tx1"/>
                </a:solidFill>
                <a:ea typeface="黑体" pitchFamily="49" charset="-122"/>
              </a:rPr>
              <a:t>运动</a:t>
            </a:r>
            <a:r>
              <a:rPr lang="zh-CN" altLang="en-US" sz="3600" dirty="0" smtClean="0">
                <a:solidFill>
                  <a:schemeClr val="tx1"/>
                </a:solidFill>
                <a:ea typeface="黑体" pitchFamily="49" charset="-122"/>
              </a:rPr>
              <a:t>机构</a:t>
            </a:r>
          </a:p>
        </p:txBody>
      </p:sp>
      <p:sp>
        <p:nvSpPr>
          <p:cNvPr id="24580" name="Rectangle 3"/>
          <p:cNvSpPr>
            <a:spLocks noGrp="1" noChangeArrowheads="1"/>
          </p:cNvSpPr>
          <p:nvPr>
            <p:ph type="body" sz="half" idx="1"/>
          </p:nvPr>
        </p:nvSpPr>
        <p:spPr>
          <a:xfrm>
            <a:off x="250825" y="1052513"/>
            <a:ext cx="8642350" cy="1836427"/>
          </a:xfrm>
        </p:spPr>
        <p:txBody>
          <a:bodyPr/>
          <a:lstStyle/>
          <a:p>
            <a:pPr eaLnBrk="1" hangingPunct="1">
              <a:buClr>
                <a:schemeClr val="accent2"/>
              </a:buClr>
              <a:buSzPct val="70000"/>
              <a:buFont typeface="Wingdings" pitchFamily="2" charset="2"/>
              <a:buChar char="Ø"/>
            </a:pPr>
            <a:r>
              <a:rPr lang="zh-CN" altLang="en-US" sz="2400" dirty="0" smtClean="0">
                <a:latin typeface="黑体" pitchFamily="49" charset="-122"/>
                <a:ea typeface="黑体" pitchFamily="49" charset="-122"/>
              </a:rPr>
              <a:t>采用轮子实现运动。形式多样，具有单轮、双轮、多轮、正交轮等多种形式</a:t>
            </a:r>
            <a:endParaRPr lang="en-US" altLang="zh-CN" sz="2400" dirty="0" smtClean="0">
              <a:latin typeface="黑体" pitchFamily="49" charset="-122"/>
              <a:ea typeface="黑体" pitchFamily="49" charset="-122"/>
            </a:endParaRPr>
          </a:p>
          <a:p>
            <a:pPr eaLnBrk="1" hangingPunct="1">
              <a:buClr>
                <a:schemeClr val="accent2"/>
              </a:buClr>
              <a:buSzPct val="70000"/>
              <a:buFont typeface="Wingdings" pitchFamily="2" charset="2"/>
              <a:buChar char="Ø"/>
            </a:pPr>
            <a:r>
              <a:rPr lang="zh-CN" altLang="en-US" sz="2400" dirty="0" smtClean="0">
                <a:latin typeface="黑体" pitchFamily="49" charset="-122"/>
                <a:ea typeface="黑体" pitchFamily="49" charset="-122"/>
              </a:rPr>
              <a:t>运动速度快，反应灵敏，应用广泛</a:t>
            </a:r>
            <a:endParaRPr lang="en-US" altLang="zh-CN" sz="2400" dirty="0" smtClean="0">
              <a:latin typeface="黑体" pitchFamily="49" charset="-122"/>
              <a:ea typeface="黑体" pitchFamily="49" charset="-122"/>
            </a:endParaRPr>
          </a:p>
          <a:p>
            <a:pPr eaLnBrk="1" hangingPunct="1">
              <a:buClr>
                <a:schemeClr val="accent2"/>
              </a:buClr>
              <a:buSzPct val="70000"/>
              <a:buFont typeface="Wingdings" pitchFamily="2" charset="2"/>
              <a:buChar char="Ø"/>
            </a:pPr>
            <a:r>
              <a:rPr lang="zh-CN" altLang="en-US" sz="2400" dirty="0" smtClean="0">
                <a:latin typeface="黑体" pitchFamily="49" charset="-122"/>
                <a:ea typeface="黑体" pitchFamily="49" charset="-122"/>
              </a:rPr>
              <a:t>只采用轮子越障能力较差，结合</a:t>
            </a:r>
            <a:r>
              <a:rPr lang="zh-CN" altLang="en-US" sz="2400" dirty="0">
                <a:latin typeface="黑体" pitchFamily="49" charset="-122"/>
                <a:ea typeface="黑体" pitchFamily="49" charset="-122"/>
              </a:rPr>
              <a:t>其它方式提高</a:t>
            </a:r>
            <a:r>
              <a:rPr lang="zh-CN" altLang="en-US" sz="2400" dirty="0" smtClean="0">
                <a:latin typeface="黑体" pitchFamily="49" charset="-122"/>
                <a:ea typeface="黑体" pitchFamily="49" charset="-122"/>
              </a:rPr>
              <a:t>越障能力</a:t>
            </a:r>
            <a:endParaRPr lang="en-US" altLang="zh-CN" sz="2400" dirty="0" smtClean="0">
              <a:latin typeface="黑体" pitchFamily="49" charset="-122"/>
              <a:ea typeface="黑体" pitchFamily="49" charset="-122"/>
            </a:endParaRPr>
          </a:p>
        </p:txBody>
      </p:sp>
      <p:sp>
        <p:nvSpPr>
          <p:cNvPr id="5" name="灯片编号占位符 5"/>
          <p:cNvSpPr>
            <a:spLocks noGrp="1"/>
          </p:cNvSpPr>
          <p:nvPr>
            <p:ph type="sldNum" sz="quarter" idx="12"/>
          </p:nvPr>
        </p:nvSpPr>
        <p:spPr>
          <a:xfrm>
            <a:off x="6553200" y="6248400"/>
            <a:ext cx="1905000" cy="457200"/>
          </a:xfrm>
          <a:noFill/>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2BF6ECE3-B756-41DD-99ED-2F906276EBDF}" type="slidenum">
              <a:rPr lang="en-US" altLang="zh-CN" sz="1400" smtClean="0"/>
              <a:pPr eaLnBrk="1" hangingPunct="1">
                <a:spcBef>
                  <a:spcPct val="0"/>
                </a:spcBef>
                <a:buFontTx/>
                <a:buNone/>
              </a:pPr>
              <a:t>6</a:t>
            </a:fld>
            <a:r>
              <a:rPr lang="en-US" altLang="zh-CN" sz="1400" dirty="0" smtClean="0"/>
              <a:t>/58</a:t>
            </a:r>
          </a:p>
        </p:txBody>
      </p:sp>
      <p:pic>
        <p:nvPicPr>
          <p:cNvPr id="6" name="Picture 12" descr="6f061d950a7b0208146fbab261d9f2d3572cc83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508" y="3507929"/>
            <a:ext cx="1451670" cy="1334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3519782"/>
            <a:ext cx="1420338" cy="1334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4573" t="2423" r="54049" b="51918"/>
          <a:stretch/>
        </p:blipFill>
        <p:spPr bwMode="auto">
          <a:xfrm>
            <a:off x="4391980" y="3519782"/>
            <a:ext cx="1136444" cy="1334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p:nvPr/>
        </p:nvPicPr>
        <p:blipFill rotWithShape="1">
          <a:blip r:embed="rId5"/>
          <a:srcRect l="15476" t="19501" r="53117" b="40401"/>
          <a:stretch/>
        </p:blipFill>
        <p:spPr bwMode="auto">
          <a:xfrm>
            <a:off x="5652120" y="3507929"/>
            <a:ext cx="1556109" cy="1317489"/>
          </a:xfrm>
          <a:prstGeom prst="rect">
            <a:avLst/>
          </a:prstGeom>
          <a:ln>
            <a:noFill/>
          </a:ln>
          <a:extLst>
            <a:ext uri="{53640926-AAD7-44D8-BBD7-CCE9431645EC}">
              <a14:shadowObscured xmlns:a14="http://schemas.microsoft.com/office/drawing/2010/main"/>
            </a:ext>
          </a:extLst>
        </p:spPr>
      </p:pic>
      <p:grpSp>
        <p:nvGrpSpPr>
          <p:cNvPr id="11" name="Group 4"/>
          <p:cNvGrpSpPr>
            <a:grpSpLocks/>
          </p:cNvGrpSpPr>
          <p:nvPr/>
        </p:nvGrpSpPr>
        <p:grpSpPr bwMode="auto">
          <a:xfrm>
            <a:off x="7268872" y="3580729"/>
            <a:ext cx="1767820" cy="1222091"/>
            <a:chOff x="605" y="2062"/>
            <a:chExt cx="1598" cy="1232"/>
          </a:xfrm>
        </p:grpSpPr>
        <p:pic>
          <p:nvPicPr>
            <p:cNvPr id="12" name="Picture 5"/>
            <p:cNvPicPr>
              <a:picLocks noChangeAspect="1" noChangeArrowheads="1"/>
            </p:cNvPicPr>
            <p:nvPr/>
          </p:nvPicPr>
          <p:blipFill>
            <a:blip r:embed="rId6">
              <a:lum bright="-6000" contrast="70000"/>
              <a:extLst>
                <a:ext uri="{28A0092B-C50C-407E-A947-70E740481C1C}">
                  <a14:useLocalDpi xmlns:a14="http://schemas.microsoft.com/office/drawing/2010/main" val="0"/>
                </a:ext>
              </a:extLst>
            </a:blip>
            <a:srcRect/>
            <a:stretch>
              <a:fillRect/>
            </a:stretch>
          </p:blipFill>
          <p:spPr bwMode="auto">
            <a:xfrm>
              <a:off x="641" y="2062"/>
              <a:ext cx="1524" cy="1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p:cNvSpPr txBox="1">
              <a:spLocks noChangeArrowheads="1"/>
            </p:cNvSpPr>
            <p:nvPr/>
          </p:nvSpPr>
          <p:spPr bwMode="auto">
            <a:xfrm>
              <a:off x="605" y="2995"/>
              <a:ext cx="1598"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kumimoji="0" lang="zh-CN" altLang="en-US" sz="1600" dirty="0">
                  <a:ea typeface="黑体" pitchFamily="49" charset="-122"/>
                </a:rPr>
                <a:t>麦克纳姆全方位轮</a:t>
              </a:r>
            </a:p>
          </p:txBody>
        </p:sp>
      </p:grpSp>
      <p:pic>
        <p:nvPicPr>
          <p:cNvPr id="22" name="图片 21"/>
          <p:cNvPicPr/>
          <p:nvPr/>
        </p:nvPicPr>
        <p:blipFill>
          <a:blip r:embed="rId7" cstate="print">
            <a:extLst>
              <a:ext uri="{28A0092B-C50C-407E-A947-70E740481C1C}">
                <a14:useLocalDpi xmlns:a14="http://schemas.microsoft.com/office/drawing/2010/main" val="0"/>
              </a:ext>
            </a:extLst>
          </a:blip>
          <a:stretch>
            <a:fillRect/>
          </a:stretch>
        </p:blipFill>
        <p:spPr>
          <a:xfrm>
            <a:off x="647564" y="4977172"/>
            <a:ext cx="2088232" cy="1582807"/>
          </a:xfrm>
          <a:prstGeom prst="rect">
            <a:avLst/>
          </a:prstGeom>
        </p:spPr>
      </p:pic>
      <p:pic>
        <p:nvPicPr>
          <p:cNvPr id="23" name="图片 22"/>
          <p:cNvPicPr/>
          <p:nvPr/>
        </p:nvPicPr>
        <p:blipFill rotWithShape="1">
          <a:blip r:embed="rId8" cstate="print">
            <a:extLst>
              <a:ext uri="{28A0092B-C50C-407E-A947-70E740481C1C}">
                <a14:useLocalDpi xmlns:a14="http://schemas.microsoft.com/office/drawing/2010/main" val="0"/>
              </a:ext>
            </a:extLst>
          </a:blip>
          <a:srcRect t="26027" b="7089"/>
          <a:stretch/>
        </p:blipFill>
        <p:spPr bwMode="auto">
          <a:xfrm>
            <a:off x="1675014" y="3485139"/>
            <a:ext cx="1044116" cy="1404156"/>
          </a:xfrm>
          <a:prstGeom prst="rect">
            <a:avLst/>
          </a:prstGeom>
          <a:ln w="9525" cap="flat" cmpd="sng" algn="ctr">
            <a:noFill/>
            <a:prstDash val="solid"/>
            <a:round/>
            <a:headEnd type="none" w="med" len="med"/>
            <a:tailEnd type="none" w="med" len="med"/>
          </a:ln>
          <a:extLst>
            <a:ext uri="{53640926-AAD7-44D8-BBD7-CCE9431645EC}">
              <a14:shadowObscured xmlns:a14="http://schemas.microsoft.com/office/drawing/2010/main"/>
            </a:ext>
          </a:extLst>
        </p:spPr>
      </p:pic>
      <p:pic>
        <p:nvPicPr>
          <p:cNvPr id="24" name="Picture 9" descr="irobot"/>
          <p:cNvPicPr>
            <a:picLocks noGrp="1" noChangeAspect="1" noChangeArrowheads="1"/>
          </p:cNvPicPr>
          <p:nvPr>
            <p:ph sz="quarter" idx="3"/>
          </p:nvPr>
        </p:nvPicPr>
        <p:blipFill>
          <a:blip r:embed="rId9">
            <a:extLst>
              <a:ext uri="{28A0092B-C50C-407E-A947-70E740481C1C}">
                <a14:useLocalDpi xmlns:a14="http://schemas.microsoft.com/office/drawing/2010/main" val="0"/>
              </a:ext>
            </a:extLst>
          </a:blip>
          <a:srcRect/>
          <a:stretch>
            <a:fillRect/>
          </a:stretch>
        </p:blipFill>
        <p:spPr>
          <a:xfrm>
            <a:off x="3053662" y="4929703"/>
            <a:ext cx="1986390" cy="16777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 name="Picture 6" descr="1056869742_HJaaI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64088" y="4977173"/>
            <a:ext cx="2280768" cy="158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41152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圆角矩形 31"/>
          <p:cNvSpPr/>
          <p:nvPr/>
        </p:nvSpPr>
        <p:spPr bwMode="auto">
          <a:xfrm>
            <a:off x="251520" y="1052736"/>
            <a:ext cx="8640960" cy="540060"/>
          </a:xfrm>
          <a:prstGeom prst="roundRect">
            <a:avLst/>
          </a:prstGeom>
          <a:solidFill>
            <a:schemeClr val="accent1">
              <a:lumMod val="40000"/>
              <a:lumOff val="6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黑体" pitchFamily="2" charset="-122"/>
            </a:endParaRPr>
          </a:p>
        </p:txBody>
      </p:sp>
      <p:sp>
        <p:nvSpPr>
          <p:cNvPr id="32771" name="Rectangle 2"/>
          <p:cNvSpPr>
            <a:spLocks noGrp="1" noChangeArrowheads="1"/>
          </p:cNvSpPr>
          <p:nvPr>
            <p:ph type="title"/>
          </p:nvPr>
        </p:nvSpPr>
        <p:spPr>
          <a:xfrm>
            <a:off x="684213" y="260350"/>
            <a:ext cx="7772400" cy="574675"/>
          </a:xfrm>
        </p:spPr>
        <p:txBody>
          <a:bodyPr/>
          <a:lstStyle/>
          <a:p>
            <a:pPr eaLnBrk="1" hangingPunct="1"/>
            <a:r>
              <a:rPr lang="en-US" altLang="zh-CN" sz="3600" dirty="0" smtClean="0">
                <a:solidFill>
                  <a:schemeClr val="tx1"/>
                </a:solidFill>
                <a:ea typeface="黑体" pitchFamily="49" charset="-122"/>
              </a:rPr>
              <a:t>5 </a:t>
            </a:r>
            <a:r>
              <a:rPr lang="zh-CN" altLang="en-US" sz="3600" dirty="0">
                <a:solidFill>
                  <a:schemeClr val="tx1"/>
                </a:solidFill>
                <a:ea typeface="黑体" pitchFamily="49" charset="-122"/>
              </a:rPr>
              <a:t>复合</a:t>
            </a:r>
            <a:r>
              <a:rPr lang="zh-CN" altLang="en-US" sz="3600" dirty="0" smtClean="0">
                <a:solidFill>
                  <a:schemeClr val="tx1"/>
                </a:solidFill>
                <a:ea typeface="黑体" pitchFamily="49" charset="-122"/>
              </a:rPr>
              <a:t>机构</a:t>
            </a:r>
          </a:p>
        </p:txBody>
      </p:sp>
      <p:sp>
        <p:nvSpPr>
          <p:cNvPr id="27" name="灯片编号占位符 5"/>
          <p:cNvSpPr>
            <a:spLocks noGrp="1"/>
          </p:cNvSpPr>
          <p:nvPr>
            <p:ph type="sldNum" sz="quarter" idx="12"/>
          </p:nvPr>
        </p:nvSpPr>
        <p:spPr>
          <a:xfrm>
            <a:off x="6553200" y="6248400"/>
            <a:ext cx="1905000" cy="457200"/>
          </a:xfrm>
          <a:noFill/>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2BF6ECE3-B756-41DD-99ED-2F906276EBDF}" type="slidenum">
              <a:rPr lang="en-US" altLang="zh-CN" sz="1400" smtClean="0"/>
              <a:pPr eaLnBrk="1" hangingPunct="1">
                <a:spcBef>
                  <a:spcPct val="0"/>
                </a:spcBef>
                <a:buFontTx/>
                <a:buNone/>
              </a:pPr>
              <a:t>7</a:t>
            </a:fld>
            <a:r>
              <a:rPr lang="en-US" altLang="zh-CN" sz="1400" dirty="0" smtClean="0"/>
              <a:t>/48</a:t>
            </a:r>
          </a:p>
        </p:txBody>
      </p:sp>
      <p:sp>
        <p:nvSpPr>
          <p:cNvPr id="28" name="矩形 27"/>
          <p:cNvSpPr/>
          <p:nvPr/>
        </p:nvSpPr>
        <p:spPr>
          <a:xfrm>
            <a:off x="251520" y="1052736"/>
            <a:ext cx="8640960" cy="523220"/>
          </a:xfrm>
          <a:prstGeom prst="rect">
            <a:avLst/>
          </a:prstGeom>
        </p:spPr>
        <p:txBody>
          <a:bodyPr wrap="square">
            <a:spAutoFit/>
          </a:bodyPr>
          <a:lstStyle/>
          <a:p>
            <a:r>
              <a:rPr lang="zh-CN" altLang="zh-CN" sz="2800" dirty="0">
                <a:latin typeface="黑体" panose="02010609060101010101" pitchFamily="49" charset="-122"/>
                <a:ea typeface="黑体" panose="02010609060101010101" pitchFamily="49" charset="-122"/>
              </a:rPr>
              <a:t>复合机构是将两种及以上的构型相结合形成的</a:t>
            </a:r>
            <a:r>
              <a:rPr lang="zh-CN" altLang="zh-CN" sz="2800" dirty="0" smtClean="0">
                <a:latin typeface="黑体" panose="02010609060101010101" pitchFamily="49" charset="-122"/>
                <a:ea typeface="黑体" panose="02010609060101010101" pitchFamily="49" charset="-122"/>
              </a:rPr>
              <a:t>机构</a:t>
            </a:r>
            <a:endParaRPr lang="zh-CN" altLang="en-US" sz="2800" dirty="0">
              <a:latin typeface="黑体" panose="02010609060101010101" pitchFamily="49" charset="-122"/>
              <a:ea typeface="黑体" panose="02010609060101010101" pitchFamily="49" charset="-122"/>
            </a:endParaRPr>
          </a:p>
        </p:txBody>
      </p:sp>
      <p:pic>
        <p:nvPicPr>
          <p:cNvPr id="29" name="图片 28"/>
          <p:cNvPicPr/>
          <p:nvPr/>
        </p:nvPicPr>
        <p:blipFill>
          <a:blip r:embed="rId2">
            <a:extLst>
              <a:ext uri="{28A0092B-C50C-407E-A947-70E740481C1C}">
                <a14:useLocalDpi xmlns:a14="http://schemas.microsoft.com/office/drawing/2010/main" val="0"/>
              </a:ext>
            </a:extLst>
          </a:blip>
          <a:stretch>
            <a:fillRect/>
          </a:stretch>
        </p:blipFill>
        <p:spPr>
          <a:xfrm>
            <a:off x="683568" y="4087440"/>
            <a:ext cx="2305050" cy="1629410"/>
          </a:xfrm>
          <a:prstGeom prst="rect">
            <a:avLst/>
          </a:prstGeom>
        </p:spPr>
      </p:pic>
      <p:pic>
        <p:nvPicPr>
          <p:cNvPr id="30" name="图片 29"/>
          <p:cNvPicPr/>
          <p:nvPr/>
        </p:nvPicPr>
        <p:blipFill>
          <a:blip r:embed="rId3">
            <a:extLst>
              <a:ext uri="{28A0092B-C50C-407E-A947-70E740481C1C}">
                <a14:useLocalDpi xmlns:a14="http://schemas.microsoft.com/office/drawing/2010/main" val="0"/>
              </a:ext>
            </a:extLst>
          </a:blip>
          <a:stretch>
            <a:fillRect/>
          </a:stretch>
        </p:blipFill>
        <p:spPr>
          <a:xfrm>
            <a:off x="3563888" y="4087440"/>
            <a:ext cx="2193372" cy="1629410"/>
          </a:xfrm>
          <a:prstGeom prst="rect">
            <a:avLst/>
          </a:prstGeom>
        </p:spPr>
      </p:pic>
      <p:pic>
        <p:nvPicPr>
          <p:cNvPr id="31" name="图片 30"/>
          <p:cNvPicPr/>
          <p:nvPr/>
        </p:nvPicPr>
        <p:blipFill>
          <a:blip r:embed="rId4" cstate="print">
            <a:extLst>
              <a:ext uri="{28A0092B-C50C-407E-A947-70E740481C1C}">
                <a14:useLocalDpi xmlns:a14="http://schemas.microsoft.com/office/drawing/2010/main" val="0"/>
              </a:ext>
            </a:extLst>
          </a:blip>
          <a:stretch>
            <a:fillRect/>
          </a:stretch>
        </p:blipFill>
        <p:spPr>
          <a:xfrm>
            <a:off x="6216337" y="4071034"/>
            <a:ext cx="2178685" cy="1662222"/>
          </a:xfrm>
          <a:prstGeom prst="rect">
            <a:avLst/>
          </a:prstGeom>
        </p:spPr>
      </p:pic>
      <p:pic>
        <p:nvPicPr>
          <p:cNvPr id="3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1834319"/>
            <a:ext cx="4800600" cy="199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图片 33"/>
          <p:cNvPicPr/>
          <p:nvPr/>
        </p:nvPicPr>
        <p:blipFill>
          <a:blip r:embed="rId6" cstate="print">
            <a:extLst>
              <a:ext uri="{28A0092B-C50C-407E-A947-70E740481C1C}">
                <a14:useLocalDpi xmlns:a14="http://schemas.microsoft.com/office/drawing/2010/main" val="0"/>
              </a:ext>
            </a:extLst>
          </a:blip>
          <a:stretch>
            <a:fillRect/>
          </a:stretch>
        </p:blipFill>
        <p:spPr>
          <a:xfrm>
            <a:off x="5616116" y="1855656"/>
            <a:ext cx="2847975" cy="1897380"/>
          </a:xfrm>
          <a:prstGeom prst="rect">
            <a:avLst/>
          </a:prstGeom>
        </p:spPr>
      </p:pic>
    </p:spTree>
    <p:extLst>
      <p:ext uri="{BB962C8B-B14F-4D97-AF65-F5344CB8AC3E}">
        <p14:creationId xmlns:p14="http://schemas.microsoft.com/office/powerpoint/2010/main" val="10087641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bwMode="auto">
          <a:xfrm>
            <a:off x="251520" y="1052736"/>
            <a:ext cx="8640960" cy="2700300"/>
          </a:xfrm>
          <a:prstGeom prst="roundRect">
            <a:avLst/>
          </a:prstGeom>
          <a:solidFill>
            <a:schemeClr val="accent1">
              <a:lumMod val="40000"/>
              <a:lumOff val="6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黑体" pitchFamily="2" charset="-122"/>
            </a:endParaRPr>
          </a:p>
        </p:txBody>
      </p:sp>
      <p:sp>
        <p:nvSpPr>
          <p:cNvPr id="15362" name="标题 1"/>
          <p:cNvSpPr>
            <a:spLocks noGrp="1"/>
          </p:cNvSpPr>
          <p:nvPr>
            <p:ph type="title"/>
          </p:nvPr>
        </p:nvSpPr>
        <p:spPr>
          <a:xfrm>
            <a:off x="673100" y="241300"/>
            <a:ext cx="7772400" cy="723900"/>
          </a:xfrm>
        </p:spPr>
        <p:txBody>
          <a:bodyPr/>
          <a:lstStyle/>
          <a:p>
            <a:r>
              <a:rPr lang="en-US" altLang="zh-CN" sz="3600" dirty="0" smtClean="0">
                <a:latin typeface="+mn-lt"/>
                <a:ea typeface="黑体" pitchFamily="49" charset="-122"/>
              </a:rPr>
              <a:t>6 </a:t>
            </a:r>
            <a:r>
              <a:rPr lang="zh-CN" altLang="en-US" sz="3600" dirty="0" smtClean="0">
                <a:latin typeface="黑体" pitchFamily="49" charset="-122"/>
                <a:ea typeface="黑体" pitchFamily="49" charset="-122"/>
              </a:rPr>
              <a:t>仿生机构</a:t>
            </a:r>
          </a:p>
        </p:txBody>
      </p:sp>
      <p:sp>
        <p:nvSpPr>
          <p:cNvPr id="15363" name="内容占位符 2"/>
          <p:cNvSpPr>
            <a:spLocks noGrp="1"/>
          </p:cNvSpPr>
          <p:nvPr>
            <p:ph idx="1"/>
          </p:nvPr>
        </p:nvSpPr>
        <p:spPr>
          <a:xfrm>
            <a:off x="596900" y="1131714"/>
            <a:ext cx="7950200" cy="2542344"/>
          </a:xfrm>
        </p:spPr>
        <p:txBody>
          <a:bodyPr/>
          <a:lstStyle/>
          <a:p>
            <a:pPr eaLnBrk="1" hangingPunct="1">
              <a:buClr>
                <a:srgbClr val="0000CC"/>
              </a:buClr>
              <a:buSzPct val="80000"/>
              <a:buFont typeface="Wingdings" pitchFamily="2" charset="2"/>
              <a:buChar char="n"/>
            </a:pPr>
            <a:r>
              <a:rPr lang="zh-CN" altLang="en-US" sz="2400" dirty="0" smtClean="0">
                <a:solidFill>
                  <a:srgbClr val="0000CC"/>
                </a:solidFill>
                <a:latin typeface="黑体" pitchFamily="49" charset="-122"/>
                <a:ea typeface="黑体" pitchFamily="49" charset="-122"/>
              </a:rPr>
              <a:t>腿足机构</a:t>
            </a:r>
            <a:r>
              <a:rPr lang="zh-CN" altLang="en-US" sz="2400" dirty="0" smtClean="0">
                <a:latin typeface="黑体" pitchFamily="49" charset="-122"/>
                <a:ea typeface="黑体" pitchFamily="49" charset="-122"/>
              </a:rPr>
              <a:t>：仿照人或者动物的腿足设计的机构，能够以一定的步态行走。仿人机器人，房动物的四足机器人</a:t>
            </a:r>
            <a:endParaRPr lang="en-US" altLang="zh-CN" sz="2400" dirty="0" smtClean="0">
              <a:latin typeface="黑体" pitchFamily="49" charset="-122"/>
              <a:ea typeface="黑体" pitchFamily="49" charset="-122"/>
            </a:endParaRPr>
          </a:p>
          <a:p>
            <a:pPr eaLnBrk="1" hangingPunct="1">
              <a:buClr>
                <a:srgbClr val="0000CC"/>
              </a:buClr>
              <a:buSzPct val="80000"/>
              <a:buFont typeface="Wingdings" pitchFamily="2" charset="2"/>
              <a:buChar char="n"/>
            </a:pPr>
            <a:r>
              <a:rPr lang="zh-CN" altLang="en-US" sz="2400" dirty="0" smtClean="0">
                <a:solidFill>
                  <a:srgbClr val="0000CC"/>
                </a:solidFill>
                <a:latin typeface="黑体" pitchFamily="49" charset="-122"/>
                <a:ea typeface="黑体" pitchFamily="49" charset="-122"/>
              </a:rPr>
              <a:t>扑翼机构：</a:t>
            </a:r>
            <a:r>
              <a:rPr lang="zh-CN" altLang="en-US" sz="2400" dirty="0" smtClean="0">
                <a:latin typeface="黑体" pitchFamily="49" charset="-122"/>
                <a:ea typeface="黑体" pitchFamily="49" charset="-122"/>
              </a:rPr>
              <a:t>仿照鸟类翅膀设计的运动机构，能够飞行。仿鸟机器人。</a:t>
            </a:r>
            <a:endParaRPr lang="en-US" altLang="zh-CN" sz="2400" dirty="0" smtClean="0">
              <a:latin typeface="黑体" pitchFamily="49" charset="-122"/>
              <a:ea typeface="黑体" pitchFamily="49" charset="-122"/>
            </a:endParaRPr>
          </a:p>
          <a:p>
            <a:pPr eaLnBrk="1" hangingPunct="1">
              <a:buClr>
                <a:srgbClr val="0000CC"/>
              </a:buClr>
              <a:buSzPct val="80000"/>
              <a:buFont typeface="Wingdings" pitchFamily="2" charset="2"/>
              <a:buChar char="n"/>
            </a:pPr>
            <a:r>
              <a:rPr lang="zh-CN" altLang="en-US" sz="2400" dirty="0" smtClean="0">
                <a:solidFill>
                  <a:srgbClr val="0000CC"/>
                </a:solidFill>
                <a:latin typeface="黑体" pitchFamily="49" charset="-122"/>
                <a:ea typeface="黑体" pitchFamily="49" charset="-122"/>
              </a:rPr>
              <a:t>游动机构：</a:t>
            </a:r>
            <a:r>
              <a:rPr lang="zh-CN" altLang="en-US" sz="2400" dirty="0" smtClean="0">
                <a:latin typeface="黑体" pitchFamily="49" charset="-122"/>
                <a:ea typeface="黑体" pitchFamily="49" charset="-122"/>
              </a:rPr>
              <a:t>仿照鱼类</a:t>
            </a: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蛇类设计的运动机构，可以游动。机器蛇，机器鱼等</a:t>
            </a:r>
          </a:p>
        </p:txBody>
      </p:sp>
      <p:sp>
        <p:nvSpPr>
          <p:cNvPr id="15364" name="灯片编号占位符 3"/>
          <p:cNvSpPr>
            <a:spLocks noGrp="1"/>
          </p:cNvSpPr>
          <p:nvPr>
            <p:ph type="sldNum" sz="quarter" idx="12"/>
          </p:nvPr>
        </p:nvSpPr>
        <p:spPr>
          <a:noFill/>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7A480BFB-5B09-4BEE-8BF7-F7C5F2A44600}" type="slidenum">
              <a:rPr lang="en-US" altLang="zh-CN" sz="1400" smtClean="0"/>
              <a:pPr eaLnBrk="1" hangingPunct="1">
                <a:spcBef>
                  <a:spcPct val="0"/>
                </a:spcBef>
                <a:buFontTx/>
                <a:buNone/>
              </a:pPr>
              <a:t>8</a:t>
            </a:fld>
            <a:r>
              <a:rPr lang="en-US" altLang="zh-CN" sz="1400" dirty="0" smtClean="0"/>
              <a:t>/48</a:t>
            </a:r>
          </a:p>
        </p:txBody>
      </p:sp>
      <p:pic>
        <p:nvPicPr>
          <p:cNvPr id="6"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504" y="4215606"/>
            <a:ext cx="1112838" cy="157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BigDog Boston Dynamic.wmv">
            <a:hlinkClick r:id="" action="ppaction://media"/>
          </p:cNvPr>
          <p:cNvPicPr>
            <a:picLocks noRot="1" noChangeAspect="1"/>
          </p:cNvPicPr>
          <p:nvPr>
            <a:videoFile r:link="rId1"/>
          </p:nvPr>
        </p:nvPicPr>
        <p:blipFill rotWithShape="1">
          <a:blip r:embed="rId4"/>
          <a:srcRect l="8358" r="30385"/>
          <a:stretch/>
        </p:blipFill>
        <p:spPr>
          <a:xfrm>
            <a:off x="1322291" y="4172967"/>
            <a:ext cx="1809549" cy="1661666"/>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7844" y="4172966"/>
            <a:ext cx="2127228" cy="1619027"/>
          </a:xfrm>
          <a:prstGeom prst="rect">
            <a:avLst/>
          </a:prstGeom>
        </p:spPr>
      </p:pic>
      <p:pic>
        <p:nvPicPr>
          <p:cNvPr id="9" name="Picture 5" descr="机器海豚"/>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8084" y="4172965"/>
            <a:ext cx="1956054" cy="1612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320142" y="4172967"/>
            <a:ext cx="1823858" cy="1619025"/>
          </a:xfrm>
          <a:prstGeom prst="rect">
            <a:avLst/>
          </a:prstGeom>
          <a:noFill/>
          <a:ln>
            <a:noFill/>
          </a:ln>
        </p:spPr>
      </p:pic>
    </p:spTree>
    <p:extLst>
      <p:ext uri="{BB962C8B-B14F-4D97-AF65-F5344CB8AC3E}">
        <p14:creationId xmlns:p14="http://schemas.microsoft.com/office/powerpoint/2010/main" val="1821864868"/>
      </p:ext>
    </p:extLst>
  </p:cSld>
  <p:clrMapOvr>
    <a:masterClrMapping/>
  </p:clrMapOvr>
  <p:timing>
    <p:tnLst>
      <p:par>
        <p:cT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bwMode="auto">
          <a:xfrm>
            <a:off x="251520" y="1196752"/>
            <a:ext cx="8640960" cy="540060"/>
          </a:xfrm>
          <a:prstGeom prst="roundRect">
            <a:avLst/>
          </a:prstGeom>
          <a:solidFill>
            <a:schemeClr val="accent1">
              <a:lumMod val="40000"/>
              <a:lumOff val="6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黑体" pitchFamily="2" charset="-122"/>
            </a:endParaRPr>
          </a:p>
        </p:txBody>
      </p:sp>
      <p:sp>
        <p:nvSpPr>
          <p:cNvPr id="9218" name="标题 1"/>
          <p:cNvSpPr>
            <a:spLocks noGrp="1"/>
          </p:cNvSpPr>
          <p:nvPr>
            <p:ph type="title"/>
          </p:nvPr>
        </p:nvSpPr>
        <p:spPr>
          <a:xfrm>
            <a:off x="641350" y="254000"/>
            <a:ext cx="7772400" cy="825500"/>
          </a:xfrm>
        </p:spPr>
        <p:txBody>
          <a:bodyPr/>
          <a:lstStyle/>
          <a:p>
            <a:pPr eaLnBrk="1" hangingPunct="1"/>
            <a:r>
              <a:rPr lang="en-US" altLang="zh-CN" sz="3600" dirty="0" smtClean="0">
                <a:latin typeface="+mn-lt"/>
                <a:ea typeface="黑体" pitchFamily="49" charset="-122"/>
              </a:rPr>
              <a:t>7 </a:t>
            </a:r>
            <a:r>
              <a:rPr lang="zh-CN" altLang="en-US" sz="3600" dirty="0" smtClean="0">
                <a:latin typeface="黑体" pitchFamily="49" charset="-122"/>
                <a:ea typeface="黑体" pitchFamily="49" charset="-122"/>
              </a:rPr>
              <a:t>变胞机构</a:t>
            </a:r>
          </a:p>
        </p:txBody>
      </p:sp>
      <p:sp>
        <p:nvSpPr>
          <p:cNvPr id="9219" name="内容占位符 2"/>
          <p:cNvSpPr>
            <a:spLocks noGrp="1"/>
          </p:cNvSpPr>
          <p:nvPr>
            <p:ph idx="1"/>
          </p:nvPr>
        </p:nvSpPr>
        <p:spPr>
          <a:xfrm>
            <a:off x="457200" y="1206500"/>
            <a:ext cx="8327268" cy="530312"/>
          </a:xfrm>
        </p:spPr>
        <p:txBody>
          <a:bodyPr/>
          <a:lstStyle/>
          <a:p>
            <a:pPr marL="0" indent="0" eaLnBrk="1" hangingPunct="1">
              <a:buSzPct val="80000"/>
              <a:buNone/>
            </a:pPr>
            <a:r>
              <a:rPr lang="zh-CN" altLang="en-US" sz="2800" dirty="0" smtClean="0">
                <a:latin typeface="黑体" pitchFamily="49" charset="-122"/>
                <a:ea typeface="黑体" pitchFamily="49" charset="-122"/>
              </a:rPr>
              <a:t>具有变拓扑结构，通常构件数和自由度可发生改变</a:t>
            </a:r>
            <a:endParaRPr lang="en-US" altLang="zh-CN" sz="2800" dirty="0" smtClean="0">
              <a:latin typeface="黑体" pitchFamily="49" charset="-122"/>
              <a:ea typeface="黑体" pitchFamily="49" charset="-122"/>
            </a:endParaRPr>
          </a:p>
        </p:txBody>
      </p:sp>
      <p:sp>
        <p:nvSpPr>
          <p:cNvPr id="13" name="灯片编号占位符 5"/>
          <p:cNvSpPr>
            <a:spLocks noGrp="1"/>
          </p:cNvSpPr>
          <p:nvPr>
            <p:ph type="sldNum" sz="quarter" idx="12"/>
          </p:nvPr>
        </p:nvSpPr>
        <p:spPr>
          <a:xfrm>
            <a:off x="6553200" y="6248400"/>
            <a:ext cx="1905000" cy="457200"/>
          </a:xfrm>
          <a:noFill/>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fld id="{2BF6ECE3-B756-41DD-99ED-2F906276EBDF}" type="slidenum">
              <a:rPr lang="en-US" altLang="zh-CN" sz="1400" smtClean="0"/>
              <a:pPr eaLnBrk="1" hangingPunct="1">
                <a:spcBef>
                  <a:spcPct val="0"/>
                </a:spcBef>
                <a:buFontTx/>
                <a:buNone/>
              </a:pPr>
              <a:t>9</a:t>
            </a:fld>
            <a:r>
              <a:rPr lang="en-US" altLang="zh-CN" sz="1400" dirty="0" smtClean="0"/>
              <a:t>/48</a:t>
            </a: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102" y="2564904"/>
            <a:ext cx="3810000" cy="2727960"/>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2565859"/>
            <a:ext cx="4536504" cy="2727005"/>
          </a:xfrm>
          <a:prstGeom prst="rect">
            <a:avLst/>
          </a:prstGeom>
        </p:spPr>
      </p:pic>
    </p:spTree>
    <p:extLst>
      <p:ext uri="{BB962C8B-B14F-4D97-AF65-F5344CB8AC3E}">
        <p14:creationId xmlns:p14="http://schemas.microsoft.com/office/powerpoint/2010/main" val="1917530199"/>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3300"/>
      </a:hlink>
      <a:folHlink>
        <a:srgbClr val="FF3300"/>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黑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2220</TotalTime>
  <Words>3177</Words>
  <Application>Microsoft Office PowerPoint</Application>
  <PresentationFormat>全屏显示(4:3)</PresentationFormat>
  <Paragraphs>526</Paragraphs>
  <Slides>49</Slides>
  <Notes>1</Notes>
  <HiddenSlides>0</HiddenSlides>
  <MMClips>1</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49</vt:i4>
      </vt:variant>
    </vt:vector>
  </HeadingPairs>
  <TitlesOfParts>
    <vt:vector size="61" baseType="lpstr">
      <vt:lpstr>黑体</vt:lpstr>
      <vt:lpstr>楷体</vt:lpstr>
      <vt:lpstr>楷体_GB2312</vt:lpstr>
      <vt:lpstr>宋体</vt:lpstr>
      <vt:lpstr>Calibri</vt:lpstr>
      <vt:lpstr>Symbol</vt:lpstr>
      <vt:lpstr>Times New Roman</vt:lpstr>
      <vt:lpstr>Wingdings</vt:lpstr>
      <vt:lpstr>Wingdings 2</vt:lpstr>
      <vt:lpstr>默认设计模板</vt:lpstr>
      <vt:lpstr>Equation</vt:lpstr>
      <vt:lpstr>公式</vt:lpstr>
      <vt:lpstr>机器人学 第三讲 位置与姿态表示</vt:lpstr>
      <vt:lpstr>机器人构型</vt:lpstr>
      <vt:lpstr>1 基本概念</vt:lpstr>
      <vt:lpstr>PowerPoint 演示文稿</vt:lpstr>
      <vt:lpstr>PowerPoint 演示文稿</vt:lpstr>
      <vt:lpstr>4 轮式运动机构</vt:lpstr>
      <vt:lpstr>5 复合机构</vt:lpstr>
      <vt:lpstr>6 仿生机构</vt:lpstr>
      <vt:lpstr>7 变胞机构</vt:lpstr>
      <vt:lpstr>8 微纳机构</vt:lpstr>
      <vt:lpstr>位置与姿态表示</vt:lpstr>
      <vt:lpstr>位置与姿态的表示</vt:lpstr>
      <vt:lpstr>位置与姿态的表示</vt:lpstr>
      <vt:lpstr>位置与姿态的表示</vt:lpstr>
      <vt:lpstr>位置与姿态的表示</vt:lpstr>
      <vt:lpstr>坐标变换</vt:lpstr>
      <vt:lpstr>坐标变换</vt:lpstr>
      <vt:lpstr>坐标变换</vt:lpstr>
      <vt:lpstr>坐标变换</vt:lpstr>
      <vt:lpstr>坐标变换</vt:lpstr>
      <vt:lpstr>齐次坐标变换</vt:lpstr>
      <vt:lpstr>齐次坐标变换</vt:lpstr>
      <vt:lpstr>齐次坐标变换</vt:lpstr>
      <vt:lpstr>齐次坐标变换</vt:lpstr>
      <vt:lpstr>齐次坐标变换</vt:lpstr>
      <vt:lpstr>机器人运动姿态与位置的描述</vt:lpstr>
      <vt:lpstr>机器人运动姿态与位置的描述</vt:lpstr>
      <vt:lpstr>机器人运动姿态与位置的描述</vt:lpstr>
      <vt:lpstr>机器人运动姿态与位置的描述</vt:lpstr>
      <vt:lpstr>机器人运动姿态与位置的描述</vt:lpstr>
      <vt:lpstr>机器人运动姿态与位置的描述</vt:lpstr>
      <vt:lpstr>通用旋转变换</vt:lpstr>
      <vt:lpstr>通用旋转变换</vt:lpstr>
      <vt:lpstr>通用旋转变换</vt:lpstr>
      <vt:lpstr>通用旋转变换</vt:lpstr>
      <vt:lpstr>通用旋转变换</vt:lpstr>
      <vt:lpstr>通用旋转变换</vt:lpstr>
      <vt:lpstr>通用旋转变换</vt:lpstr>
      <vt:lpstr>通用旋转变换</vt:lpstr>
      <vt:lpstr>四元数</vt:lpstr>
      <vt:lpstr>PowerPoint 演示文稿</vt:lpstr>
      <vt:lpstr>PowerPoint 演示文稿</vt:lpstr>
      <vt:lpstr>PowerPoint 演示文稿</vt:lpstr>
      <vt:lpstr>PowerPoint 演示文稿</vt:lpstr>
      <vt:lpstr>PowerPoint 演示文稿</vt:lpstr>
      <vt:lpstr>习题</vt:lpstr>
      <vt:lpstr>习题</vt:lpstr>
      <vt:lpstr>思考题</vt:lpstr>
      <vt:lpstr>PowerPoint 演示文稿</vt:lpstr>
    </vt:vector>
  </TitlesOfParts>
  <Company>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机器人学概论</dc:title>
  <dc:creator>xude</dc:creator>
  <cp:lastModifiedBy>ann</cp:lastModifiedBy>
  <cp:revision>173</cp:revision>
  <dcterms:created xsi:type="dcterms:W3CDTF">2002-08-09T00:52:29Z</dcterms:created>
  <dcterms:modified xsi:type="dcterms:W3CDTF">2019-09-20T05:09:00Z</dcterms:modified>
</cp:coreProperties>
</file>